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48"/>
  </p:notesMasterIdLst>
  <p:sldIdLst>
    <p:sldId id="273" r:id="rId2"/>
    <p:sldId id="259" r:id="rId3"/>
    <p:sldId id="290" r:id="rId4"/>
    <p:sldId id="283" r:id="rId5"/>
    <p:sldId id="292" r:id="rId6"/>
    <p:sldId id="279" r:id="rId7"/>
    <p:sldId id="293" r:id="rId8"/>
    <p:sldId id="281" r:id="rId9"/>
    <p:sldId id="268" r:id="rId10"/>
    <p:sldId id="289" r:id="rId11"/>
    <p:sldId id="302" r:id="rId12"/>
    <p:sldId id="305" r:id="rId13"/>
    <p:sldId id="309" r:id="rId14"/>
    <p:sldId id="314" r:id="rId15"/>
    <p:sldId id="308" r:id="rId16"/>
    <p:sldId id="315" r:id="rId17"/>
    <p:sldId id="312" r:id="rId18"/>
    <p:sldId id="306" r:id="rId19"/>
    <p:sldId id="271" r:id="rId20"/>
    <p:sldId id="297" r:id="rId21"/>
    <p:sldId id="316" r:id="rId22"/>
    <p:sldId id="317" r:id="rId23"/>
    <p:sldId id="275" r:id="rId24"/>
    <p:sldId id="274" r:id="rId25"/>
    <p:sldId id="282" r:id="rId26"/>
    <p:sldId id="258" r:id="rId27"/>
    <p:sldId id="284" r:id="rId28"/>
    <p:sldId id="264" r:id="rId29"/>
    <p:sldId id="288" r:id="rId30"/>
    <p:sldId id="266" r:id="rId31"/>
    <p:sldId id="294" r:id="rId32"/>
    <p:sldId id="269" r:id="rId33"/>
    <p:sldId id="277" r:id="rId34"/>
    <p:sldId id="278" r:id="rId35"/>
    <p:sldId id="285" r:id="rId36"/>
    <p:sldId id="265" r:id="rId37"/>
    <p:sldId id="286" r:id="rId38"/>
    <p:sldId id="270" r:id="rId39"/>
    <p:sldId id="301" r:id="rId40"/>
    <p:sldId id="296" r:id="rId41"/>
    <p:sldId id="280" r:id="rId42"/>
    <p:sldId id="303" r:id="rId43"/>
    <p:sldId id="304" r:id="rId44"/>
    <p:sldId id="307" r:id="rId45"/>
    <p:sldId id="261" r:id="rId46"/>
    <p:sldId id="31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86716" autoAdjust="0"/>
  </p:normalViewPr>
  <p:slideViewPr>
    <p:cSldViewPr snapToGrid="0">
      <p:cViewPr>
        <p:scale>
          <a:sx n="63" d="100"/>
          <a:sy n="63" d="100"/>
        </p:scale>
        <p:origin x="22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8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audio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audio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audio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audio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28T14:46:25.6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F47DC07C-C6BC-40D3-92F1-A252ADF0AC10}" emma:medium="tactile" emma:mode="ink">
          <msink:context xmlns:msink="http://schemas.microsoft.com/ink/2010/main" type="writingRegion" rotatedBoundingBox="5773,15658 26065,15708 26062,16858 5770,16808"/>
        </emma:interpretation>
      </emma:emma>
    </inkml:annotationXML>
    <inkml:traceGroup>
      <inkml:annotationXML>
        <emma:emma xmlns:emma="http://www.w3.org/2003/04/emma" version="1.0">
          <emma:interpretation id="{45C04D1B-D36F-4B3F-8DD7-32847AD458EF}" emma:medium="tactile" emma:mode="ink">
            <msink:context xmlns:msink="http://schemas.microsoft.com/ink/2010/main" type="paragraph" rotatedBoundingBox="5773,15658 26065,15708 26062,16858 5770,16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F582A7-4382-4A80-8989-824C700E3973}" emma:medium="tactile" emma:mode="ink">
              <msink:context xmlns:msink="http://schemas.microsoft.com/ink/2010/main" type="line" rotatedBoundingBox="5773,15658 26065,15708 26062,16858 5770,16808"/>
            </emma:interpretation>
          </emma:emma>
        </inkml:annotationXML>
        <inkml:traceGroup>
          <inkml:annotationXML>
            <emma:emma xmlns:emma="http://www.w3.org/2003/04/emma" version="1.0">
              <emma:interpretation id="{DF961B18-9BB6-4D3C-ADD9-D76F1FF2F273}" emma:medium="tactile" emma:mode="ink">
                <msink:context xmlns:msink="http://schemas.microsoft.com/ink/2010/main" type="inkWord" rotatedBoundingBox="5773,15658 7753,15663 7751,16771 5770,16766"/>
              </emma:interpretation>
              <emma:one-of disjunction-type="recognition" id="oneOf0">
                <emma:interpretation id="interp0" emma:lang="en-US" emma:confidence="0">
                  <emma:literal>a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496 1,'0'0,"0"0,0 0,0 0,0 0,0 0,0 0,0 0,-13 13,-15 15,-14 16,-11 11,-5 6,-3-1,1-4,6-7,9-8,10-8,12-11,8-9,8-6,5-5,3-2,24-15,24-13,19-12,12-7,2-2,-2 2,-7 5,-8 8,-11 9,-12 7,-10 8,-9 6,-7 5,-6 6,-5 1,-7 12,-10 15,-9 9,-8 7,-4 4,-3 2,1-2,4-4,4-5,4-8,5-6,6-6,5-8,4-7,2-6,2-3,22-15,24-18,20-17,16-12,8-10,2-4,-3 2,-6 7,-10 10,-11 10,-12 11,-14 9,-11 11,-10 8,-7 5,-10 14,-11 20,-17 22,-18 22,-16 16,-13 9,-7 5,1-5,6-7,8-14,10-15,12-15,13-12,11-13,10-11,8-8,4-5,3-3,20-12,22-15,20-16,16-15,10-8,8-8,1-4,-1 3,-5 6,-10 8,-11 9,-11 12,-10 11,-9 8,-9 11,-10 8,-7 7,-8 2,-9 16,-10 16,-10 15,-9 11,-10 9,-6 8,-4-2,0-2,2-6,6-8,6-8,9-12,7-12,7-9,5-8,4-7,3-4,1-3,20-14,19-14,14-10,15-7,9-5,0-2,-3 3,-2 3,-6 9,-10 8,-12 10,-10 7,-11 6,-8 6,-7 3,-3 3,-2 2,-2 1,-1 2,-2-2,1-2,-2 5,-1 3,-2 0,0-1,1 0,2-1,0-3,3-3,3-1,0-1</inkml:trace>
        </inkml:traceGroup>
        <inkml:traceGroup>
          <inkml:annotationXML>
            <emma:emma xmlns:emma="http://www.w3.org/2003/04/emma" version="1.0">
              <emma:interpretation id="{90098EDD-21F0-4F30-8B7C-FEDD9E82ADF6}" emma:medium="tactile" emma:mode="ink">
                <msink:context xmlns:msink="http://schemas.microsoft.com/ink/2010/main" type="inkWord" rotatedBoundingBox="11092,15756 12969,15761 12967,16699 11090,16694"/>
              </emma:interpretation>
              <emma:one-of disjunction-type="recognition" id="oneOf1">
                <emma:interpretation id="interp5" emma:lang="en-US" emma:confidence="0">
                  <emma:literal>m</emma:literal>
                </emma:interpretation>
                <emma:interpretation id="interp6" emma:lang="en-US" emma:confidence="0">
                  <emma:literal>M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221">5890 99,'0'0,"0"0,0 0,0 0,0 0,-10 7,-9 9,-10 8,-7 9,-8 12,-12 12,-7 10,-2 3,5-1,6-5,9-9,11-11,9-11,8-9,8-9,5-7,3-4,2-4,16-12,23-18,21-17,19-16,12-11,5-4,1 1,-3 6,-7 12,-12 12,-12 12,-12 13,-11 9,-11 9,-8 7,-8 5,-7 1,-12 17,-11 17,-14 17,-13 12,-12 6,-2 0,1-6,8-10,8-12,9-10,8-9,7-10,8-6,4-6,3-4,2-3,0-2,15-13,20-14,18-17,16-15,14-9,4-5,3-1,0 3,-5 7,-6 10,-11 10,-10 12,-10 8,-11 9,-9 9,-10 7,-8 4,-14 16,-14 19,-17 19,-18 17,-14 11,-8 5,-4 2,0-4,5-9,11-10,11-12,13-10,11-12,10-10,8-10,6-8,2-5,3-3,20-16,20-13,17-13,15-13,8-7,3-1,4-2,-1 3,-4 5,-8 6,-8 7,-11 10,-12 11,-9 8,-9 7,-8 7,-6 6,-6 3,-10 15,-9 9,-7 10,-5 6,-1 0,0-2,5-5,4-6,4-7,4-5,4-8,3-4,2-5,2-2,3-4,2 0,4-2,3 0,5 0,3-1,2-3,-2 0,-1 0,-4 2,-3 1,-3 1,-3 2,-3 1,-1 1,-1 1,-2 0,0 1,-1 2,1-1,0-1,0 0,0 0</inkml:trace>
        </inkml:traceGroup>
        <inkml:traceGroup>
          <inkml:annotationXML>
            <emma:emma xmlns:emma="http://www.w3.org/2003/04/emma" version="1.0">
              <emma:interpretation id="{617082ED-44FA-48D5-BA1F-2E11D697B1A4}" emma:medium="tactile" emma:mode="ink">
                <msink:context xmlns:msink="http://schemas.microsoft.com/ink/2010/main" type="inkWord" rotatedBoundingBox="16249,15797 18297,15802 18295,16839 16247,16834"/>
              </emma:interpretation>
              <emma:one-of disjunction-type="recognition" id="oneOf2">
                <emma:interpretation id="interp10" emma:lang="en-US" emma:confidence="0">
                  <emma:literal>m</emma:literal>
                </emma:interpretation>
                <emma:interpretation id="interp11" emma:lang="en-US" emma:confidence="0">
                  <emma:literal>M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8822">11002 261,'0'0,"0"0,0 0,-9 5,-10 8,-12 9,-7 7,-7 9,-5 5,-4 6,-3 6,3 3,5-1,9-7,10-8,7-8,9-7,6-9,4-7,3-5,2-5,1-1,23-16,21-18,17-15,15-9,8-8,5-6,1 1,-4 4,-6 9,-9 10,-10 12,-12 9,-11 10,-11 10,-7 7,-9 5,-11 11,-16 19,-14 17,-17 19,-18 13,-9 8,-3 0,-2-1,3-9,9-9,13-15,14-12,11-14,11-9,8-9,6-5,5-4,1-2,20-16,23-18,22-18,15-15,12-16,8-7,1-5,2-2,-2 3,-6 7,-6 11,-10 12,-12 12,-14 16,-15 12,-13 11,-10 8,-7 8,-10 11,-17 20,-19 25,-22 20,-19 16,-9 8,-3-1,2-4,4-10,10-12,12-14,10-11,10-10,10-10,7-9,9-10,5-6,5-5,3-3,1-2,24-21,25-22,20-17,15-12,7-6,4-3,-1 4,-5 8,-9 8,-9 11,-7 10,-8 11,-9 9,-10 7,-7 6,-8 7,-7 5,-6 6,-7 10,-13 18,-15 19,-11 15,-9 8,-6 1,-1-5,5-11,5-10,8-13,11-10,6-11,7-6,7-7,3-3,3-4,0-2,18-9,18-11,16-9,11-7,3-2,-2-1,-5 4,-6 5,-8 6,-5 6,-7 7,-8 4,-6 4,-6 4,-3 7,-4 5,-6 6,-4 7,-7 6,-5 2,-4-1,-3 1,1-3,0-2,3-4,4-5,3-5,6-5,3-4</inkml:trace>
        </inkml:traceGroup>
        <inkml:traceGroup>
          <inkml:annotationXML>
            <emma:emma xmlns:emma="http://www.w3.org/2003/04/emma" version="1.0">
              <emma:interpretation id="{9FC00A4D-BD27-43F4-93C8-484A2C55A58C}" emma:medium="tactile" emma:mode="ink">
                <msink:context xmlns:msink="http://schemas.microsoft.com/ink/2010/main" type="inkWord" rotatedBoundingBox="23007,15864 26064,15872 26062,16580 23005,16572"/>
              </emma:interpretation>
              <emma:one-of disjunction-type="recognition" id="oneOf3">
                <emma:interpretation id="interp15" emma:lang="en-US" emma:confidence="0.5">
                  <emma:literal>mm</emma:literal>
                </emma:interpretation>
                <emma:interpretation id="interp16" emma:lang="en-US" emma:confidence="0">
                  <emma:literal>mom</emma:literal>
                </emma:interpretation>
                <emma:interpretation id="interp17" emma:lang="en-US" emma:confidence="0">
                  <emma:literal>m</emma:literal>
                </emma:interpretation>
                <emma:interpretation id="interp18" emma:lang="en-US" emma:confidence="0">
                  <emma:literal>mim</emma:literal>
                </emma:interpretation>
                <emma:interpretation id="interp19" emma:lang="en-US" emma:confidence="0">
                  <emma:literal>mum</emma:literal>
                </emma:interpretation>
              </emma:one-of>
            </emma:emma>
          </inkml:annotationXML>
          <inkml:trace contextRef="#ctx0" brushRef="#br0" timeOffset="9949">17702 207,'0'0,"0"0,0 0,0 0,0 0,0 0,0 0,-7 4,-7 4,-5 7,-5 7,-2 4,-3 7,-6 8,-4 7,-3 5,1 1,3-1,2-1,4-2,6-4,5-6,5-6,4-7,5-6,3-7,3-6,1-4,1-2,20-12,18-11,15-7,11-7,9-4,4-3,-2-2,1-2,-3 0,-5 6,-8 4,-11 8,-10 8,-10 8,-11 5,-6 4,-5 3,-5 2,-2-1,-12 17,-12 16,-12 12,-6 9,-4 4,0 1,4-1,5-7,8-9,7-11,9-8,7-9,5-7,15-6,19-11,24-15,20-17,17-11,8-9,3-3,-3 0,-11 6,-12 7,-16 10,-14 13,-14 8,-13 8,-11 8,-7 5,-4 2,-10 13,-11 14,-7 12,-7 6,-3 5,2 0,2-5,5-7,8-9,7-7,7-7,7-6,3-6,16-10,21-14,21-17,18-14,11-9,1-4,-6 3,-9 8,-12 9,-12 9,-12 9,-11 9,-9 6,-8 7,-6 4,-4 1,-12 19,-10 17,-8 12,-2 7,2 1,3-6,5-8,4-10,6-9,6-9,3-8,2-5,1-3,17-13,21-13,18-14,18-11,9-9,2 2,-3 1,-5 8,-9 8,-13 9,-14 10,-13 8,-11 8,-10 7,-6 4,-8 12,-10 14,-8 11,-7 7,1-1,3-2,3-6,7-8,3-8,3-6,6-4,3-6,6-3,4-2,9-2,10-3,9-4,14-7,9-6,7-7,-2-4,-4-1,-7 2,-8 1,-8 5,-7 5,-7 5,-6 5,-6 3,-6 4,-3 3,-3 0,-9 17,-8 11,-8 11,0 6,-1 5,4-6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6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7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better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09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audio looks like</a:t>
            </a:r>
          </a:p>
          <a:p>
            <a:r>
              <a:rPr lang="en-US" dirty="0"/>
              <a:t>A microphone detects the air pressure </a:t>
            </a:r>
          </a:p>
          <a:p>
            <a:r>
              <a:rPr lang="en-US" dirty="0"/>
              <a:t>I didn’t use the audio for the recording because it was a bit noisy </a:t>
            </a:r>
          </a:p>
          <a:p>
            <a:r>
              <a:rPr lang="en-US" dirty="0"/>
              <a:t>This audio is from the dataset of small audio files I’ll be using, which I’ll describe a bit more later. </a:t>
            </a:r>
          </a:p>
          <a:p>
            <a:r>
              <a:rPr lang="en-US" dirty="0"/>
              <a:t>Zoomed in raw audio has three waves: </a:t>
            </a:r>
          </a:p>
          <a:p>
            <a:r>
              <a:rPr lang="en-US" dirty="0"/>
              <a:t>one very short</a:t>
            </a:r>
          </a:p>
          <a:p>
            <a:r>
              <a:rPr lang="en-US" dirty="0"/>
              <a:t>one being very long</a:t>
            </a:r>
          </a:p>
          <a:p>
            <a:r>
              <a:rPr lang="en-US" dirty="0"/>
              <a:t>one somewhere in between</a:t>
            </a:r>
          </a:p>
          <a:p>
            <a:r>
              <a:rPr lang="en-US" dirty="0"/>
              <a:t>There’s actually a way to quantify this “waviness.”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Playback is generated by copying and pasting audio snippets</a:t>
            </a:r>
          </a:p>
          <a:p>
            <a:r>
              <a:rPr lang="en-US" dirty="0"/>
              <a:t>Lists of commands to play THIS INSTRUMENT at THIS TIME for THIS LONG at THIS PITCH THIS LOUD</a:t>
            </a:r>
          </a:p>
          <a:p>
            <a:r>
              <a:rPr lang="en-US" dirty="0"/>
              <a:t>FROM MATTHEW: compare this representation to real audio</a:t>
            </a:r>
          </a:p>
          <a:p>
            <a:r>
              <a:rPr lang="en-US" dirty="0"/>
              <a:t>Connect to Can MIDI files sound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42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this sawtooth wave can be deconstructed as an infinite series of sine waves</a:t>
            </a:r>
          </a:p>
          <a:p>
            <a:r>
              <a:rPr lang="en-US" dirty="0"/>
              <a:t>Given a frequency and a time period, the Fourier transform outputs a complex number</a:t>
            </a:r>
          </a:p>
          <a:p>
            <a:r>
              <a:rPr lang="en-US" dirty="0"/>
              <a:t>Reason arrow goes both ways is that the Fourier transform can be inverted</a:t>
            </a:r>
          </a:p>
          <a:p>
            <a:r>
              <a:rPr lang="en-US" dirty="0"/>
              <a:t>FROM SOMEONE: describe inputs and outputs of Fourier transform, maybe with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3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single neuron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  <a:p>
            <a:r>
              <a:rPr lang="en-US" dirty="0"/>
              <a:t>Cost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Backpropagation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learns itself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</a:t>
            </a:r>
          </a:p>
          <a:p>
            <a:r>
              <a:rPr lang="en-US" dirty="0"/>
              <a:t>Transition into why GANs and not just NN for generation: </a:t>
            </a:r>
          </a:p>
          <a:p>
            <a:r>
              <a:rPr lang="en-US" dirty="0"/>
              <a:t>    Different image each time</a:t>
            </a:r>
          </a:p>
          <a:p>
            <a:r>
              <a:rPr lang="en-US" dirty="0"/>
              <a:t>    New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5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Classifying: training data is mapped inputs and outputs</a:t>
            </a:r>
          </a:p>
          <a:p>
            <a:r>
              <a:rPr lang="en-US" dirty="0"/>
              <a:t>Generating: machine tries to generate new images that would seem plausible; no obvious error or cost function to train to optimize</a:t>
            </a:r>
          </a:p>
          <a:p>
            <a:r>
              <a:rPr lang="en-US" dirty="0"/>
              <a:t>STILL FROM DEORAH AND WRITER: add picture, a slide with no text is a dead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violins in the background are much shorter in the real recording, and the real recording has a noticeably different acoustic setting</a:t>
            </a:r>
          </a:p>
          <a:p>
            <a:r>
              <a:rPr lang="en-US" dirty="0"/>
              <a:t>The MIDI violins sound copy-pasted</a:t>
            </a:r>
          </a:p>
          <a:p>
            <a:r>
              <a:rPr lang="en-US" dirty="0"/>
              <a:t>Older people might remember how MIDI files were more common, mainly due to this smaller file size</a:t>
            </a:r>
          </a:p>
          <a:p>
            <a:endParaRPr lang="en-US" dirty="0"/>
          </a:p>
          <a:p>
            <a:r>
              <a:rPr lang="en-US" dirty="0"/>
              <a:t>FROM WRITER: Explain differences (violin staccatos, bells being more vibrant in real recording (MIDI bells seemed to be rushed)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4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  <a:p>
            <a:r>
              <a:rPr lang="en-US" dirty="0"/>
              <a:t>FROM SOMEONE: Differentiate b/w latent space in VAE</a:t>
            </a:r>
          </a:p>
          <a:p>
            <a:r>
              <a:rPr lang="en-US" dirty="0"/>
              <a:t>Make pencil point different places</a:t>
            </a:r>
          </a:p>
          <a:p>
            <a:r>
              <a:rPr lang="en-US" dirty="0"/>
              <a:t>Mention dimensions in latent space</a:t>
            </a:r>
          </a:p>
          <a:p>
            <a:r>
              <a:rPr lang="en-US" dirty="0"/>
              <a:t>Connect VAE GAN and latent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9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  <a:p>
            <a:r>
              <a:rPr lang="en-US" dirty="0"/>
              <a:t>FROM SOMEONE: Differentiate b/w latent space in VAE</a:t>
            </a:r>
          </a:p>
          <a:p>
            <a:r>
              <a:rPr lang="en-US" dirty="0"/>
              <a:t>Make pencil point different places</a:t>
            </a:r>
          </a:p>
          <a:p>
            <a:r>
              <a:rPr lang="en-US" dirty="0"/>
              <a:t>Mention dimensions in latent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9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is stored as samples, so it’s hard to model directly using anything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Diaphragm</a:t>
            </a:r>
          </a:p>
          <a:p>
            <a:r>
              <a:rPr lang="en-US" dirty="0"/>
              <a:t>Spectrograms</a:t>
            </a:r>
          </a:p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2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thinking why spectrograms and not directly audio? </a:t>
            </a:r>
          </a:p>
          <a:p>
            <a:r>
              <a:rPr lang="en-US" dirty="0"/>
              <a:t>Spectrograms summarize audio, and classification of audio using spectrograms has been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2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9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CNNs good for images</a:t>
            </a:r>
          </a:p>
          <a:p>
            <a:r>
              <a:rPr lang="en-US" dirty="0"/>
              <a:t>FROM WRITER: Make metaphors to explain hidden layer learning, Medium 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4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Training is notoriously hard</a:t>
            </a:r>
          </a:p>
          <a:p>
            <a:r>
              <a:rPr lang="en-US" dirty="0"/>
              <a:t>Discriminator optimizes too quickly and doesn’t provide a usable gradient for the generator</a:t>
            </a:r>
          </a:p>
          <a:p>
            <a:r>
              <a:rPr lang="en-US" dirty="0"/>
              <a:t>WGANs solve discriminator being too powerful</a:t>
            </a:r>
          </a:p>
          <a:p>
            <a:r>
              <a:rPr lang="en-US" dirty="0"/>
              <a:t>How this applies to initial problem:</a:t>
            </a:r>
          </a:p>
          <a:p>
            <a:r>
              <a:rPr lang="en-US" dirty="0"/>
              <a:t>MIDI could somehow be represented in the latent space</a:t>
            </a:r>
          </a:p>
          <a:p>
            <a:r>
              <a:rPr lang="en-US" dirty="0"/>
              <a:t>FROM MATTHEW: how I’m going to use DCGANs and WGAN into “WDCGAN”</a:t>
            </a:r>
          </a:p>
          <a:p>
            <a:r>
              <a:rPr lang="en-US" dirty="0"/>
              <a:t>FROM RONAN: Contrast </a:t>
            </a:r>
            <a:r>
              <a:rPr lang="en-US" dirty="0" err="1"/>
              <a:t>vaes</a:t>
            </a:r>
            <a:r>
              <a:rPr lang="en-US" dirty="0"/>
              <a:t> and </a:t>
            </a:r>
            <a:r>
              <a:rPr lang="en-US" dirty="0" err="1"/>
              <a:t>gans</a:t>
            </a:r>
            <a:r>
              <a:rPr lang="en-US" dirty="0"/>
              <a:t> and what I’m actually going to use in my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5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WRITER: connect more from this to my project, differentiate between previous research and this project and purpose</a:t>
            </a:r>
          </a:p>
          <a:p>
            <a:r>
              <a:rPr lang="en-US" dirty="0"/>
              <a:t>Reemphasize my uniqueness</a:t>
            </a:r>
          </a:p>
          <a:p>
            <a:r>
              <a:rPr lang="en-US" dirty="0"/>
              <a:t>FROM WRITER: Bring current research more prominently into presentation</a:t>
            </a:r>
          </a:p>
          <a:p>
            <a:r>
              <a:rPr lang="en-US" dirty="0"/>
              <a:t>Maybe how VAEs connect to this</a:t>
            </a:r>
          </a:p>
          <a:p>
            <a:r>
              <a:rPr lang="en-US" dirty="0"/>
              <a:t>Read details of paper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79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WRITER: connect more from this to my project, differentiate between previous research and this project and purpose</a:t>
            </a:r>
          </a:p>
          <a:p>
            <a:r>
              <a:rPr lang="en-US" dirty="0"/>
              <a:t>Reemphasize my uniqueness</a:t>
            </a:r>
          </a:p>
          <a:p>
            <a:r>
              <a:rPr lang="en-US" dirty="0"/>
              <a:t>FROM WRITER: Bring current research more prominently into presentation</a:t>
            </a:r>
          </a:p>
          <a:p>
            <a:r>
              <a:rPr lang="en-US" dirty="0"/>
              <a:t>Maybe how VAEs connect to this</a:t>
            </a:r>
          </a:p>
          <a:p>
            <a:r>
              <a:rPr lang="en-US" dirty="0"/>
              <a:t>Read details of paper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Classifiers use </a:t>
            </a:r>
            <a:r>
              <a:rPr lang="en-US" dirty="0" err="1"/>
              <a:t>mel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6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Fourier transform separates out a wave signal into these sine waves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 wave signal can be represented as different sine waves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80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Classifiers use </a:t>
            </a:r>
            <a:r>
              <a:rPr lang="en-US" dirty="0" err="1"/>
              <a:t>mel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56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opposed to handwriting a model, model learns itself</a:t>
            </a:r>
          </a:p>
          <a:p>
            <a:r>
              <a:rPr lang="en-US" dirty="0"/>
              <a:t>FROM WRITER AND DEORAH: Add a picture, any slide with just text is dead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this sawtooth wave can be deconstructed as an infinite series of sine waves</a:t>
            </a:r>
          </a:p>
          <a:p>
            <a:r>
              <a:rPr lang="en-US" dirty="0"/>
              <a:t>Given a frequency and a time period, the Fourier transform outputs a complex number</a:t>
            </a:r>
          </a:p>
          <a:p>
            <a:r>
              <a:rPr lang="en-US" dirty="0"/>
              <a:t>FROM SOMEONE: describe inputs and outputs of Fourier transform, maybe with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9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magnitudes and phases to reconstruct audio</a:t>
            </a:r>
          </a:p>
          <a:p>
            <a:r>
              <a:rPr lang="en-US" dirty="0"/>
              <a:t>Describe complex numbers well</a:t>
            </a:r>
          </a:p>
          <a:p>
            <a:r>
              <a:rPr lang="en-US" dirty="0"/>
              <a:t>Transition to discussion about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magnitudes and phases to reconstruct audio</a:t>
            </a:r>
          </a:p>
          <a:p>
            <a:r>
              <a:rPr lang="en-US" dirty="0"/>
              <a:t>FROM WRITER AND RONAN: Describe complex numbers better, as point, maybe </a:t>
            </a:r>
            <a:r>
              <a:rPr lang="en-US" dirty="0" err="1"/>
              <a:t>collab</a:t>
            </a:r>
            <a:r>
              <a:rPr lang="en-US" dirty="0"/>
              <a:t> w/ </a:t>
            </a:r>
            <a:r>
              <a:rPr lang="en-US" dirty="0" err="1"/>
              <a:t>Ayush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5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Spectrograms are just a 2D representation of many Fourier transforms</a:t>
            </a:r>
          </a:p>
          <a:p>
            <a:r>
              <a:rPr lang="en-US" dirty="0"/>
              <a:t>From Crowe: Spectrograms are just a 2D representation of Fourier series made using the Fast Fourier Transform (FFT), a discretized Fourier transform</a:t>
            </a:r>
          </a:p>
          <a:p>
            <a:r>
              <a:rPr lang="en-US" dirty="0"/>
              <a:t>Again, this audio is from the dataset I’m going to use</a:t>
            </a:r>
          </a:p>
          <a:p>
            <a:r>
              <a:rPr lang="en-US" dirty="0"/>
              <a:t>Pixel in spec = small window in audio</a:t>
            </a:r>
          </a:p>
          <a:p>
            <a:r>
              <a:rPr lang="en-US" dirty="0"/>
              <a:t>If we can generate these spectrograms, then we can make audio</a:t>
            </a:r>
          </a:p>
          <a:p>
            <a:r>
              <a:rPr lang="en-US" dirty="0"/>
              <a:t>Channels in image like RGB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pencil point different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way to more be able to more granularly control output of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3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4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7.png"/><Relationship Id="rId4" Type="http://schemas.openxmlformats.org/officeDocument/2006/relationships/customXml" Target="../ink/ink1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1.pn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3.0/deed.en_GB" TargetMode="External"/><Relationship Id="rId7" Type="http://schemas.openxmlformats.org/officeDocument/2006/relationships/hyperlink" Target="http://i-systems.github.io/HSE545/machine%20learning%20all/Workshop/CAE/06_CAE_Autoencoder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freecodecamp.org/@daphn3cor?source=user_popover" TargetMode="External"/><Relationship Id="rId5" Type="http://schemas.openxmlformats.org/officeDocument/2006/relationships/hyperlink" Target="https://arxiv.org/abs/1603.07285v1" TargetMode="External"/><Relationship Id="rId4" Type="http://schemas.openxmlformats.org/officeDocument/2006/relationships/hyperlink" Target="https://github.com/vdumoulin/conv_arithmetic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49.png"/><Relationship Id="rId5" Type="http://schemas.openxmlformats.org/officeDocument/2006/relationships/image" Target="../media/image240.png"/><Relationship Id="rId10" Type="http://schemas.openxmlformats.org/officeDocument/2006/relationships/image" Target="../media/image48.png"/><Relationship Id="rId4" Type="http://schemas.openxmlformats.org/officeDocument/2006/relationships/image" Target="../media/image230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50.png"/><Relationship Id="rId9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6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gif"/><Relationship Id="rId11" Type="http://schemas.openxmlformats.org/officeDocument/2006/relationships/image" Target="../media/image48.png"/><Relationship Id="rId5" Type="http://schemas.openxmlformats.org/officeDocument/2006/relationships/image" Target="../media/image60.gif"/><Relationship Id="rId10" Type="http://schemas.openxmlformats.org/officeDocument/2006/relationships/image" Target="../media/image17.svg"/><Relationship Id="rId4" Type="http://schemas.openxmlformats.org/officeDocument/2006/relationships/image" Target="../media/image370.png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420.png"/><Relationship Id="rId17" Type="http://schemas.openxmlformats.org/officeDocument/2006/relationships/image" Target="../media/image66.png"/><Relationship Id="rId2" Type="http://schemas.openxmlformats.org/officeDocument/2006/relationships/diagramData" Target="../diagrams/data2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64.pn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gif"/><Relationship Id="rId14" Type="http://schemas.openxmlformats.org/officeDocument/2006/relationships/image" Target="../media/image6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wav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.gif"/><Relationship Id="rId4" Type="http://schemas.openxmlformats.org/officeDocument/2006/relationships/audio" Target="../media/media4.wav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75EF-E452-40C1-BF6F-6EBAFF9BE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CFD3F-E681-4857-B2E6-6F0814F28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411900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FD1B-9F1A-41FB-9D2F-B767A469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the latent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3AF29-A4D4-4DEC-BDCB-3FCC228985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2074" y="1784658"/>
            <a:ext cx="8608811" cy="4457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2B2665-75E1-46FA-9608-1A8A419BF5A7}"/>
                  </a:ext>
                </a:extLst>
              </p14:cNvPr>
              <p14:cNvContentPartPr/>
              <p14:nvPr/>
            </p14:nvContentPartPr>
            <p14:xfrm>
              <a:off x="2078196" y="5637891"/>
              <a:ext cx="7305204" cy="42354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2B2665-75E1-46FA-9608-1A8A419BF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9196" y="5628895"/>
                <a:ext cx="7322844" cy="441177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91418B6-EDD3-43DC-A522-EC86ABDAE7FB}"/>
              </a:ext>
            </a:extLst>
          </p:cNvPr>
          <p:cNvSpPr/>
          <p:nvPr/>
        </p:nvSpPr>
        <p:spPr>
          <a:xfrm>
            <a:off x="1947816" y="1869842"/>
            <a:ext cx="8483069" cy="373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4" name="Picture 10" descr="Violin Clipart Black And White">
            <a:extLst>
              <a:ext uri="{FF2B5EF4-FFF2-40B4-BE49-F238E27FC236}">
                <a16:creationId xmlns:a16="http://schemas.microsoft.com/office/drawing/2014/main" id="{E1749244-0A5D-425C-9BFF-F497F50A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160" y="1896202"/>
            <a:ext cx="1324033" cy="3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Wireless router">
            <a:extLst>
              <a:ext uri="{FF2B5EF4-FFF2-40B4-BE49-F238E27FC236}">
                <a16:creationId xmlns:a16="http://schemas.microsoft.com/office/drawing/2014/main" id="{D8E01800-90B9-42D8-A69E-C3F4FAD41C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2988880" y="2038431"/>
            <a:ext cx="475118" cy="3785758"/>
          </a:xfrm>
          <a:prstGeom prst="rect">
            <a:avLst/>
          </a:prstGeom>
        </p:spPr>
      </p:pic>
      <p:pic>
        <p:nvPicPr>
          <p:cNvPr id="28" name="Graphic 27" descr="Wireless router">
            <a:extLst>
              <a:ext uri="{FF2B5EF4-FFF2-40B4-BE49-F238E27FC236}">
                <a16:creationId xmlns:a16="http://schemas.microsoft.com/office/drawing/2014/main" id="{535486BA-E443-4F9B-9001-89B13DD5D8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1591001" y="1981850"/>
            <a:ext cx="475118" cy="3785758"/>
          </a:xfrm>
          <a:prstGeom prst="rect">
            <a:avLst/>
          </a:prstGeom>
        </p:spPr>
      </p:pic>
      <p:sp>
        <p:nvSpPr>
          <p:cNvPr id="26" name="Minus Sign 25">
            <a:extLst>
              <a:ext uri="{FF2B5EF4-FFF2-40B4-BE49-F238E27FC236}">
                <a16:creationId xmlns:a16="http://schemas.microsoft.com/office/drawing/2014/main" id="{225978CB-0810-4E95-8B96-987811623F05}"/>
              </a:ext>
            </a:extLst>
          </p:cNvPr>
          <p:cNvSpPr/>
          <p:nvPr/>
        </p:nvSpPr>
        <p:spPr>
          <a:xfrm>
            <a:off x="3509394" y="3618295"/>
            <a:ext cx="599052" cy="47975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F0E5A3A7-921F-4F60-9A3C-78DB05D1102E}"/>
              </a:ext>
            </a:extLst>
          </p:cNvPr>
          <p:cNvSpPr/>
          <p:nvPr/>
        </p:nvSpPr>
        <p:spPr>
          <a:xfrm>
            <a:off x="5022139" y="3515510"/>
            <a:ext cx="783771" cy="714655"/>
          </a:xfrm>
          <a:prstGeom prst="mathPlus">
            <a:avLst>
              <a:gd name="adj1" fmla="val 1539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3A7071C1-5775-4443-A100-1903FEDF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0" y="1999256"/>
            <a:ext cx="413314" cy="36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Equals 30">
            <a:extLst>
              <a:ext uri="{FF2B5EF4-FFF2-40B4-BE49-F238E27FC236}">
                <a16:creationId xmlns:a16="http://schemas.microsoft.com/office/drawing/2014/main" id="{7323DB83-84B7-44A2-9021-450F5E093A88}"/>
              </a:ext>
            </a:extLst>
          </p:cNvPr>
          <p:cNvSpPr/>
          <p:nvPr/>
        </p:nvSpPr>
        <p:spPr>
          <a:xfrm>
            <a:off x="6771118" y="3400971"/>
            <a:ext cx="914400" cy="914400"/>
          </a:xfrm>
          <a:prstGeom prst="mathEqual">
            <a:avLst>
              <a:gd name="adj1" fmla="val 15584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12" descr="Related image">
            <a:extLst>
              <a:ext uri="{FF2B5EF4-FFF2-40B4-BE49-F238E27FC236}">
                <a16:creationId xmlns:a16="http://schemas.microsoft.com/office/drawing/2014/main" id="{1808AE38-70FC-4865-881F-856F24F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16" y="2007136"/>
            <a:ext cx="413314" cy="36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Wireless router">
            <a:extLst>
              <a:ext uri="{FF2B5EF4-FFF2-40B4-BE49-F238E27FC236}">
                <a16:creationId xmlns:a16="http://schemas.microsoft.com/office/drawing/2014/main" id="{5ECC366B-499D-4FB2-8144-35B9AED392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9033007" y="1979959"/>
            <a:ext cx="475118" cy="3785758"/>
          </a:xfrm>
          <a:prstGeom prst="rect">
            <a:avLst/>
          </a:prstGeom>
        </p:spPr>
      </p:pic>
      <p:pic>
        <p:nvPicPr>
          <p:cNvPr id="36" name="Graphic 35" descr="Wireless router">
            <a:extLst>
              <a:ext uri="{FF2B5EF4-FFF2-40B4-BE49-F238E27FC236}">
                <a16:creationId xmlns:a16="http://schemas.microsoft.com/office/drawing/2014/main" id="{08E064FB-6D62-4E4E-AACF-20D2202AAA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8076622" y="1979959"/>
            <a:ext cx="475118" cy="3785758"/>
          </a:xfrm>
          <a:prstGeom prst="rect">
            <a:avLst/>
          </a:prstGeom>
        </p:spPr>
      </p:pic>
      <p:pic>
        <p:nvPicPr>
          <p:cNvPr id="37" name="Picture 10" descr="Violin Clipart Black And White">
            <a:extLst>
              <a:ext uri="{FF2B5EF4-FFF2-40B4-BE49-F238E27FC236}">
                <a16:creationId xmlns:a16="http://schemas.microsoft.com/office/drawing/2014/main" id="{A4F5B682-0B8E-4ABA-8DE8-27E2E42A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920" y="1957412"/>
            <a:ext cx="1324033" cy="3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A9CFAF-B40F-4E40-AC72-E2CA52DF9B31}"/>
              </a:ext>
            </a:extLst>
          </p:cNvPr>
          <p:cNvSpPr/>
          <p:nvPr/>
        </p:nvSpPr>
        <p:spPr>
          <a:xfrm>
            <a:off x="5067579" y="1896202"/>
            <a:ext cx="4615347" cy="4345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quals 39">
            <a:extLst>
              <a:ext uri="{FF2B5EF4-FFF2-40B4-BE49-F238E27FC236}">
                <a16:creationId xmlns:a16="http://schemas.microsoft.com/office/drawing/2014/main" id="{6DE47A18-8448-4FAA-9DFC-8D290C6ACA11}"/>
              </a:ext>
            </a:extLst>
          </p:cNvPr>
          <p:cNvSpPr/>
          <p:nvPr/>
        </p:nvSpPr>
        <p:spPr>
          <a:xfrm>
            <a:off x="5477212" y="3400971"/>
            <a:ext cx="914400" cy="914400"/>
          </a:xfrm>
          <a:prstGeom prst="mathEqual">
            <a:avLst>
              <a:gd name="adj1" fmla="val 15584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Graphic 40" descr="Wireless router">
            <a:extLst>
              <a:ext uri="{FF2B5EF4-FFF2-40B4-BE49-F238E27FC236}">
                <a16:creationId xmlns:a16="http://schemas.microsoft.com/office/drawing/2014/main" id="{BF054447-A66F-4C39-9285-F95BAE9A24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8521075" y="2063717"/>
            <a:ext cx="475118" cy="3785758"/>
          </a:xfrm>
          <a:prstGeom prst="rect">
            <a:avLst/>
          </a:prstGeom>
        </p:spPr>
      </p:pic>
      <p:pic>
        <p:nvPicPr>
          <p:cNvPr id="42" name="Graphic 41" descr="Wireless router">
            <a:extLst>
              <a:ext uri="{FF2B5EF4-FFF2-40B4-BE49-F238E27FC236}">
                <a16:creationId xmlns:a16="http://schemas.microsoft.com/office/drawing/2014/main" id="{563FE090-FD25-4390-A8DE-4565C3D918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7123196" y="2007136"/>
            <a:ext cx="475118" cy="3785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2CA8BA-0A8A-4417-98D2-F9B6FD3A5212}"/>
              </a:ext>
            </a:extLst>
          </p:cNvPr>
          <p:cNvSpPr txBox="1"/>
          <p:nvPr/>
        </p:nvSpPr>
        <p:spPr>
          <a:xfrm>
            <a:off x="1519794" y="6085084"/>
            <a:ext cx="5855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clipartpanda.com, http://images.clipartpanda.com/violin-clip-art-60018-lip_art_clipart_coloring_book_colouring-1979px.png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65296-26D9-43F1-9A36-B747C3FA20D2}"/>
              </a:ext>
            </a:extLst>
          </p:cNvPr>
          <p:cNvSpPr txBox="1"/>
          <p:nvPr/>
        </p:nvSpPr>
        <p:spPr>
          <a:xfrm>
            <a:off x="7360755" y="6020287"/>
            <a:ext cx="459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Eagletone</a:t>
            </a:r>
            <a:r>
              <a:rPr lang="en-US" sz="800" dirty="0"/>
              <a:t> Clarinet, https://www.amazon.fr/Clarinettes-EAGLETONE-ROAD-CL100-%C3%A9tude/dp/B01ET4G64G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1A0C4-4357-49E1-9CAF-A623CD1E9C22}"/>
              </a:ext>
            </a:extLst>
          </p:cNvPr>
          <p:cNvSpPr txBox="1"/>
          <p:nvPr/>
        </p:nvSpPr>
        <p:spPr>
          <a:xfrm>
            <a:off x="5128693" y="6055415"/>
            <a:ext cx="4464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Radford, Metz, and </a:t>
            </a:r>
            <a:r>
              <a:rPr lang="en-US" sz="800" dirty="0" err="1"/>
              <a:t>Chintala</a:t>
            </a:r>
            <a:r>
              <a:rPr lang="en-US" sz="800" dirty="0"/>
              <a:t> (2016) </a:t>
            </a:r>
          </a:p>
        </p:txBody>
      </p:sp>
    </p:spTree>
    <p:extLst>
      <p:ext uri="{BB962C8B-B14F-4D97-AF65-F5344CB8AC3E}">
        <p14:creationId xmlns:p14="http://schemas.microsoft.com/office/powerpoint/2010/main" val="3535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9" grpId="0" animBg="1"/>
      <p:bldP spid="31" grpId="0" animBg="1"/>
      <p:bldP spid="32" grpId="0" animBg="1"/>
      <p:bldP spid="40" grpId="0" animBg="1"/>
      <p:bldP spid="3" grpId="0"/>
      <p:bldP spid="5" grpId="0"/>
      <p:bldP spid="5" grpId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773C-7E0F-4CD3-8F49-E4D47C7A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GANSynth</a:t>
            </a:r>
            <a:endParaRPr lang="en-US" dirty="0"/>
          </a:p>
        </p:txBody>
      </p:sp>
      <p:pic>
        <p:nvPicPr>
          <p:cNvPr id="1026" name="Picture 2" descr="https://magenta.tensorflow.org/assets/gansynth/phase.png">
            <a:extLst>
              <a:ext uri="{FF2B5EF4-FFF2-40B4-BE49-F238E27FC236}">
                <a16:creationId xmlns:a16="http://schemas.microsoft.com/office/drawing/2014/main" id="{725C3D41-D255-442A-9AD8-4800F5A1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8" y="1905000"/>
            <a:ext cx="11780423" cy="192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genta.tensorflow.org/assets/gansynth/spectrograms.png">
            <a:extLst>
              <a:ext uri="{FF2B5EF4-FFF2-40B4-BE49-F238E27FC236}">
                <a16:creationId xmlns:a16="http://schemas.microsoft.com/office/drawing/2014/main" id="{2030C889-F18D-4578-9DB0-B8892632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3722257"/>
            <a:ext cx="9197341" cy="25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0983C88-490C-4B9C-8B3A-B663FB47C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68" y="4783182"/>
            <a:ext cx="2919743" cy="754591"/>
          </a:xfrm>
        </p:spPr>
        <p:txBody>
          <a:bodyPr>
            <a:normAutofit/>
          </a:bodyPr>
          <a:lstStyle/>
          <a:p>
            <a:r>
              <a:rPr lang="en-US" sz="2400" dirty="0"/>
              <a:t>Engel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38574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F4B-A086-4EE6-A69B-3CCF76F5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GANSynth</a:t>
            </a:r>
            <a:endParaRPr lang="en-US" dirty="0"/>
          </a:p>
        </p:txBody>
      </p:sp>
      <p:pic>
        <p:nvPicPr>
          <p:cNvPr id="4098" name="Picture 2" descr="https://magenta.tensorflow.org/assets/gansynth/comparison.png">
            <a:extLst>
              <a:ext uri="{FF2B5EF4-FFF2-40B4-BE49-F238E27FC236}">
                <a16:creationId xmlns:a16="http://schemas.microsoft.com/office/drawing/2014/main" id="{02C7C0BF-D851-4BDF-B5A1-F7C22F6B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2232087"/>
            <a:ext cx="10850880" cy="35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A9A05-07E3-460F-9BE2-9642D036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482" y="5915615"/>
            <a:ext cx="2919743" cy="754591"/>
          </a:xfrm>
        </p:spPr>
        <p:txBody>
          <a:bodyPr>
            <a:normAutofit/>
          </a:bodyPr>
          <a:lstStyle/>
          <a:p>
            <a:r>
              <a:rPr lang="en-US" sz="1200" dirty="0"/>
              <a:t>Engel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76468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rrow: Right 60">
            <a:extLst>
              <a:ext uri="{FF2B5EF4-FFF2-40B4-BE49-F238E27FC236}">
                <a16:creationId xmlns:a16="http://schemas.microsoft.com/office/drawing/2014/main" id="{97EBB953-FAC4-453F-BF8E-4484958330F2}"/>
              </a:ext>
            </a:extLst>
          </p:cNvPr>
          <p:cNvSpPr/>
          <p:nvPr/>
        </p:nvSpPr>
        <p:spPr>
          <a:xfrm>
            <a:off x="7860634" y="4438920"/>
            <a:ext cx="385657" cy="15339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41A6599D-DB63-479D-992B-908A6839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8540" r="3231" b="14319"/>
          <a:stretch/>
        </p:blipFill>
        <p:spPr>
          <a:xfrm>
            <a:off x="4419632" y="4136676"/>
            <a:ext cx="3155627" cy="20726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154012-5FD6-42A3-85A3-D648E9FA7352}"/>
              </a:ext>
            </a:extLst>
          </p:cNvPr>
          <p:cNvGrpSpPr/>
          <p:nvPr/>
        </p:nvGrpSpPr>
        <p:grpSpPr>
          <a:xfrm>
            <a:off x="8518329" y="4202463"/>
            <a:ext cx="2996578" cy="2006853"/>
            <a:chOff x="4361192" y="4029118"/>
            <a:chExt cx="3860728" cy="2464297"/>
          </a:xfrm>
        </p:grpSpPr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60413674-D491-4C86-A79D-EDDC3942E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3" t="8719" r="2528" b="14281"/>
            <a:stretch/>
          </p:blipFill>
          <p:spPr>
            <a:xfrm>
              <a:off x="4376355" y="4029118"/>
              <a:ext cx="3845565" cy="2464297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5AA41C0-2C7F-4FF7-9CFC-759F9E07DF4F}"/>
                </a:ext>
              </a:extLst>
            </p:cNvPr>
            <p:cNvGrpSpPr/>
            <p:nvPr/>
          </p:nvGrpSpPr>
          <p:grpSpPr>
            <a:xfrm>
              <a:off x="4361192" y="4029118"/>
              <a:ext cx="3860728" cy="2464297"/>
              <a:chOff x="2572101" y="2035457"/>
              <a:chExt cx="6522999" cy="4340355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A786D342-A41C-4D1B-96DE-E118C75D1064}"/>
                  </a:ext>
                </a:extLst>
              </p:cNvPr>
              <p:cNvSpPr/>
              <p:nvPr/>
            </p:nvSpPr>
            <p:spPr>
              <a:xfrm>
                <a:off x="257210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1A6F6EE-D95D-47E7-A91B-0E2207EF22AA}"/>
                  </a:ext>
                </a:extLst>
              </p:cNvPr>
              <p:cNvSpPr/>
              <p:nvPr/>
            </p:nvSpPr>
            <p:spPr>
              <a:xfrm>
                <a:off x="2930557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208D0A1-9496-4A61-8B58-0401045F0EC5}"/>
                  </a:ext>
                </a:extLst>
              </p:cNvPr>
              <p:cNvSpPr/>
              <p:nvPr/>
            </p:nvSpPr>
            <p:spPr>
              <a:xfrm>
                <a:off x="3303372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E531EDA-D696-4B52-ACC4-43D0D31E20D4}"/>
                  </a:ext>
                </a:extLst>
              </p:cNvPr>
              <p:cNvSpPr/>
              <p:nvPr/>
            </p:nvSpPr>
            <p:spPr>
              <a:xfrm>
                <a:off x="3668789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068704A0-4B5C-401F-8206-CBA9C0C50A9F}"/>
                  </a:ext>
                </a:extLst>
              </p:cNvPr>
              <p:cNvSpPr/>
              <p:nvPr/>
            </p:nvSpPr>
            <p:spPr>
              <a:xfrm>
                <a:off x="4027245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64115518-A901-4091-B617-B4C3A6311954}"/>
                  </a:ext>
                </a:extLst>
              </p:cNvPr>
              <p:cNvSpPr/>
              <p:nvPr/>
            </p:nvSpPr>
            <p:spPr>
              <a:xfrm>
                <a:off x="4385701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15ADDB0-D695-4A42-B113-DC6D03FA66E7}"/>
                  </a:ext>
                </a:extLst>
              </p:cNvPr>
              <p:cNvSpPr/>
              <p:nvPr/>
            </p:nvSpPr>
            <p:spPr>
              <a:xfrm>
                <a:off x="4751647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4F6CB39-769B-4081-966B-E36DC19CF47B}"/>
                  </a:ext>
                </a:extLst>
              </p:cNvPr>
              <p:cNvSpPr/>
              <p:nvPr/>
            </p:nvSpPr>
            <p:spPr>
              <a:xfrm>
                <a:off x="5110103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817108F-9A47-47C5-A7C3-B7E25B6CFA00}"/>
                  </a:ext>
                </a:extLst>
              </p:cNvPr>
              <p:cNvSpPr/>
              <p:nvPr/>
            </p:nvSpPr>
            <p:spPr>
              <a:xfrm>
                <a:off x="5482918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FF589F8D-BEB7-475C-91F7-19968A81990E}"/>
                  </a:ext>
                </a:extLst>
              </p:cNvPr>
              <p:cNvSpPr/>
              <p:nvPr/>
            </p:nvSpPr>
            <p:spPr>
              <a:xfrm>
                <a:off x="5848335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EAB904E-C433-44D3-8E3B-19AE89750C6F}"/>
                  </a:ext>
                </a:extLst>
              </p:cNvPr>
              <p:cNvSpPr/>
              <p:nvPr/>
            </p:nvSpPr>
            <p:spPr>
              <a:xfrm>
                <a:off x="620679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4B3F203-2678-470B-A787-C8607C495469}"/>
                  </a:ext>
                </a:extLst>
              </p:cNvPr>
              <p:cNvSpPr/>
              <p:nvPr/>
            </p:nvSpPr>
            <p:spPr>
              <a:xfrm>
                <a:off x="6565247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27FDBE4-475D-4CB9-BB4D-229394151804}"/>
                  </a:ext>
                </a:extLst>
              </p:cNvPr>
              <p:cNvSpPr/>
              <p:nvPr/>
            </p:nvSpPr>
            <p:spPr>
              <a:xfrm>
                <a:off x="6923703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556CD4EE-3575-4EFB-A976-ABE90220DE5D}"/>
                  </a:ext>
                </a:extLst>
              </p:cNvPr>
              <p:cNvSpPr/>
              <p:nvPr/>
            </p:nvSpPr>
            <p:spPr>
              <a:xfrm>
                <a:off x="7282159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DA3846C-14D0-4FDF-851C-09411225C9AA}"/>
                  </a:ext>
                </a:extLst>
              </p:cNvPr>
              <p:cNvSpPr/>
              <p:nvPr/>
            </p:nvSpPr>
            <p:spPr>
              <a:xfrm>
                <a:off x="7640615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9BF7B19-3AB1-4C7F-AC24-0D67ECA227C7}"/>
                  </a:ext>
                </a:extLst>
              </p:cNvPr>
              <p:cNvSpPr/>
              <p:nvPr/>
            </p:nvSpPr>
            <p:spPr>
              <a:xfrm>
                <a:off x="8006032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8890A8B-4888-4710-9C4F-7F6325C233FA}"/>
                  </a:ext>
                </a:extLst>
              </p:cNvPr>
              <p:cNvSpPr/>
              <p:nvPr/>
            </p:nvSpPr>
            <p:spPr>
              <a:xfrm>
                <a:off x="8364488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40D25E6-803C-457D-A0DE-AFEF5BA4D646}"/>
                  </a:ext>
                </a:extLst>
              </p:cNvPr>
              <p:cNvSpPr/>
              <p:nvPr/>
            </p:nvSpPr>
            <p:spPr>
              <a:xfrm>
                <a:off x="8722944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212E8B-FE8D-4194-945A-A98202780B2E}"/>
              </a:ext>
            </a:extLst>
          </p:cNvPr>
          <p:cNvGrpSpPr/>
          <p:nvPr/>
        </p:nvGrpSpPr>
        <p:grpSpPr>
          <a:xfrm>
            <a:off x="6198362" y="385868"/>
            <a:ext cx="4239846" cy="3282402"/>
            <a:chOff x="5863385" y="2693889"/>
            <a:chExt cx="3591065" cy="3282402"/>
          </a:xfrm>
        </p:grpSpPr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EF608CCB-0617-4002-9169-0B707091925B}"/>
                </a:ext>
              </a:extLst>
            </p:cNvPr>
            <p:cNvSpPr/>
            <p:nvPr/>
          </p:nvSpPr>
          <p:spPr>
            <a:xfrm>
              <a:off x="5863385" y="5338547"/>
              <a:ext cx="1255883" cy="287919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3926F139-2DE0-453F-BD35-3F32A64D2BCF}"/>
                    </a:ext>
                  </a:extLst>
                </p:cNvPr>
                <p:cNvSpPr/>
                <p:nvPr/>
              </p:nvSpPr>
              <p:spPr>
                <a:xfrm>
                  <a:off x="8020333" y="3752424"/>
                  <a:ext cx="1212200" cy="120950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3926F139-2DE0-453F-BD35-3F32A64D2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333" y="3752424"/>
                  <a:ext cx="1212200" cy="1209503"/>
                </a:xfrm>
                <a:prstGeom prst="flowChartAlternate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C07BEBD-3F6A-4F3E-B4F2-452732DA8D2C}"/>
                </a:ext>
              </a:extLst>
            </p:cNvPr>
            <p:cNvSpPr/>
            <p:nvPr/>
          </p:nvSpPr>
          <p:spPr>
            <a:xfrm rot="16200000">
              <a:off x="6354334" y="5052534"/>
              <a:ext cx="271699" cy="1543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B559488-22F4-4434-AC5F-2B6E8ED6B9B3}"/>
                </a:ext>
              </a:extLst>
            </p:cNvPr>
            <p:cNvSpPr/>
            <p:nvPr/>
          </p:nvSpPr>
          <p:spPr>
            <a:xfrm rot="5400000">
              <a:off x="7282178" y="3908920"/>
              <a:ext cx="423653" cy="15431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B2A5FB0-6C3F-4CBA-AD45-F70DD0C6852A}"/>
                </a:ext>
              </a:extLst>
            </p:cNvPr>
            <p:cNvSpPr/>
            <p:nvPr/>
          </p:nvSpPr>
          <p:spPr>
            <a:xfrm rot="16200000">
              <a:off x="7282342" y="4639156"/>
              <a:ext cx="423326" cy="15431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547C70-1704-4065-90C7-FE3A10898700}"/>
                </a:ext>
              </a:extLst>
            </p:cNvPr>
            <p:cNvSpPr/>
            <p:nvPr/>
          </p:nvSpPr>
          <p:spPr>
            <a:xfrm>
              <a:off x="7398449" y="4245448"/>
              <a:ext cx="191113" cy="2116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CCCCC84-E72A-485A-8D5D-8BBCA3DBE902}"/>
                </a:ext>
              </a:extLst>
            </p:cNvPr>
            <p:cNvSpPr/>
            <p:nvPr/>
          </p:nvSpPr>
          <p:spPr>
            <a:xfrm>
              <a:off x="7651289" y="4265825"/>
              <a:ext cx="333359" cy="19128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6491DDEE-3265-452C-ABFB-79DD5037763D}"/>
                </a:ext>
              </a:extLst>
            </p:cNvPr>
            <p:cNvSpPr/>
            <p:nvPr/>
          </p:nvSpPr>
          <p:spPr>
            <a:xfrm>
              <a:off x="6443464" y="3090853"/>
              <a:ext cx="763174" cy="578457"/>
            </a:xfrm>
            <a:prstGeom prst="bentArrow">
              <a:avLst>
                <a:gd name="adj1" fmla="val 15209"/>
                <a:gd name="adj2" fmla="val 16064"/>
                <a:gd name="adj3" fmla="val 13889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Magnifying glass">
              <a:extLst>
                <a:ext uri="{FF2B5EF4-FFF2-40B4-BE49-F238E27FC236}">
                  <a16:creationId xmlns:a16="http://schemas.microsoft.com/office/drawing/2014/main" id="{F61098ED-04B8-4F8A-A1EE-AF5264AB0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8414" y="4625602"/>
              <a:ext cx="546036" cy="6047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Flowchart: Alternate Process 16">
                  <a:extLst>
                    <a:ext uri="{FF2B5EF4-FFF2-40B4-BE49-F238E27FC236}">
                      <a16:creationId xmlns:a16="http://schemas.microsoft.com/office/drawing/2014/main" id="{9C1FDFEF-3F0A-48FD-B6A4-572436ED1F1C}"/>
                    </a:ext>
                  </a:extLst>
                </p:cNvPr>
                <p:cNvSpPr/>
                <p:nvPr/>
              </p:nvSpPr>
              <p:spPr>
                <a:xfrm>
                  <a:off x="5969775" y="3717524"/>
                  <a:ext cx="1037469" cy="120950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7" name="Flowchart: Alternate Process 16">
                  <a:extLst>
                    <a:ext uri="{FF2B5EF4-FFF2-40B4-BE49-F238E27FC236}">
                      <a16:creationId xmlns:a16="http://schemas.microsoft.com/office/drawing/2014/main" id="{9C1FDFEF-3F0A-48FD-B6A4-572436ED1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775" y="3717524"/>
                  <a:ext cx="1037469" cy="1209503"/>
                </a:xfrm>
                <a:prstGeom prst="flowChartAlternate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Graphic 17" descr="Pencil">
              <a:extLst>
                <a:ext uri="{FF2B5EF4-FFF2-40B4-BE49-F238E27FC236}">
                  <a16:creationId xmlns:a16="http://schemas.microsoft.com/office/drawing/2014/main" id="{1ED8EB56-D336-46A6-9B46-E2DC6033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80160" y="4459293"/>
              <a:ext cx="546036" cy="60475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0ED099E-6E68-43CE-8D1E-2A704F4F3F66}"/>
                </a:ext>
              </a:extLst>
            </p:cNvPr>
            <p:cNvGrpSpPr/>
            <p:nvPr/>
          </p:nvGrpSpPr>
          <p:grpSpPr>
            <a:xfrm>
              <a:off x="7414236" y="5065688"/>
              <a:ext cx="148457" cy="910603"/>
              <a:chOff x="12747484" y="4242167"/>
              <a:chExt cx="169365" cy="2010134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E24BDD4-8FC4-4122-8313-8E058DEB21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36" t="8719" r="2528" b="14281"/>
              <a:stretch/>
            </p:blipFill>
            <p:spPr>
              <a:xfrm>
                <a:off x="12749084" y="4245448"/>
                <a:ext cx="167765" cy="2006853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402DD83-0403-43ED-ACDC-E08FF08EBD9B}"/>
                  </a:ext>
                </a:extLst>
              </p:cNvPr>
              <p:cNvSpPr/>
              <p:nvPr/>
            </p:nvSpPr>
            <p:spPr>
              <a:xfrm>
                <a:off x="12747484" y="4242167"/>
                <a:ext cx="164592" cy="2006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2A18E5E-E994-41F3-AB59-95993B272358}"/>
                </a:ext>
              </a:extLst>
            </p:cNvPr>
            <p:cNvGrpSpPr/>
            <p:nvPr/>
          </p:nvGrpSpPr>
          <p:grpSpPr>
            <a:xfrm>
              <a:off x="7414236" y="2693889"/>
              <a:ext cx="148457" cy="910603"/>
              <a:chOff x="12747484" y="4242167"/>
              <a:chExt cx="169365" cy="2010134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94A4D4F-9B26-4814-9907-D64AD07BE2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36" t="8719" r="2528" b="14281"/>
              <a:stretch/>
            </p:blipFill>
            <p:spPr>
              <a:xfrm>
                <a:off x="12749084" y="4245448"/>
                <a:ext cx="167765" cy="2006853"/>
              </a:xfrm>
              <a:prstGeom prst="rect">
                <a:avLst/>
              </a:prstGeom>
            </p:spPr>
          </p:pic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09C9641-FFF1-4BA4-9B55-B14FCA48B061}"/>
                  </a:ext>
                </a:extLst>
              </p:cNvPr>
              <p:cNvSpPr/>
              <p:nvPr/>
            </p:nvSpPr>
            <p:spPr>
              <a:xfrm>
                <a:off x="12747484" y="4242167"/>
                <a:ext cx="164592" cy="2006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0762951C-D176-4058-BAAD-B9BBA1211397}"/>
              </a:ext>
            </a:extLst>
          </p:cNvPr>
          <p:cNvSpPr/>
          <p:nvPr/>
        </p:nvSpPr>
        <p:spPr>
          <a:xfrm rot="5400000">
            <a:off x="9408706" y="3882050"/>
            <a:ext cx="388219" cy="162874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Arrow: Bent 87">
            <a:extLst>
              <a:ext uri="{FF2B5EF4-FFF2-40B4-BE49-F238E27FC236}">
                <a16:creationId xmlns:a16="http://schemas.microsoft.com/office/drawing/2014/main" id="{700CE35F-F4F4-42EE-9A77-4608AD29285A}"/>
              </a:ext>
            </a:extLst>
          </p:cNvPr>
          <p:cNvSpPr/>
          <p:nvPr/>
        </p:nvSpPr>
        <p:spPr>
          <a:xfrm flipH="1">
            <a:off x="8332525" y="3124200"/>
            <a:ext cx="1312542" cy="536261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D4A6C4-F8B5-4FC5-9B4B-E4824F32B136}"/>
              </a:ext>
            </a:extLst>
          </p:cNvPr>
          <p:cNvSpPr txBox="1"/>
          <p:nvPr/>
        </p:nvSpPr>
        <p:spPr>
          <a:xfrm>
            <a:off x="4345181" y="6209314"/>
            <a:ext cx="283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Audio waveform graphed and generated spectrogram is Dance of the Sugar Plum Fairy from free-stock-music.com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7C794705-579B-43E3-9DD7-C39CC946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New Idea</a:t>
            </a: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33C36DFE-3222-42C5-82A8-2D9FCA091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3200" dirty="0"/>
              <a:t>Phase 1: Training GAN</a:t>
            </a:r>
          </a:p>
        </p:txBody>
      </p:sp>
    </p:spTree>
    <p:extLst>
      <p:ext uri="{BB962C8B-B14F-4D97-AF65-F5344CB8AC3E}">
        <p14:creationId xmlns:p14="http://schemas.microsoft.com/office/powerpoint/2010/main" val="163288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3879D013-43E4-45D0-990A-665B5377DB61}"/>
              </a:ext>
            </a:extLst>
          </p:cNvPr>
          <p:cNvSpPr/>
          <p:nvPr/>
        </p:nvSpPr>
        <p:spPr>
          <a:xfrm>
            <a:off x="6863698" y="2606742"/>
            <a:ext cx="313956" cy="147394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6456EE8-3634-4FFB-89B9-981E89DC93A8}"/>
              </a:ext>
            </a:extLst>
          </p:cNvPr>
          <p:cNvGrpSpPr/>
          <p:nvPr/>
        </p:nvGrpSpPr>
        <p:grpSpPr>
          <a:xfrm>
            <a:off x="9786658" y="2376107"/>
            <a:ext cx="2240280" cy="1920240"/>
            <a:chOff x="5116921" y="1206176"/>
            <a:chExt cx="6531498" cy="427939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1445B9E-07A3-4BB3-9A1C-039EB8E0D802}"/>
                </a:ext>
              </a:extLst>
            </p:cNvPr>
            <p:cNvSpPr/>
            <p:nvPr/>
          </p:nvSpPr>
          <p:spPr>
            <a:xfrm>
              <a:off x="5137891" y="1206176"/>
              <a:ext cx="6510528" cy="4279392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8000">
                  <a:schemeClr val="accent1">
                    <a:lumMod val="60000"/>
                    <a:lumOff val="40000"/>
                  </a:schemeClr>
                </a:gs>
                <a:gs pos="100000">
                  <a:schemeClr val="bg2"/>
                </a:gs>
                <a:gs pos="88496">
                  <a:schemeClr val="accent6"/>
                </a:gs>
                <a:gs pos="71681">
                  <a:schemeClr val="accent1">
                    <a:lumMod val="75000"/>
                  </a:schemeClr>
                </a:gs>
                <a:gs pos="53982">
                  <a:srgbClr val="0070C0"/>
                </a:gs>
                <a:gs pos="38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9E0D373-71A4-4BF8-A243-6BE92FB1855B}"/>
                </a:ext>
              </a:extLst>
            </p:cNvPr>
            <p:cNvSpPr/>
            <p:nvPr/>
          </p:nvSpPr>
          <p:spPr>
            <a:xfrm>
              <a:off x="11267764" y="1206176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BF52102-91FB-4770-8C67-A6024ADCACE4}"/>
                </a:ext>
              </a:extLst>
            </p:cNvPr>
            <p:cNvSpPr/>
            <p:nvPr/>
          </p:nvSpPr>
          <p:spPr>
            <a:xfrm>
              <a:off x="5116921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3C58DE-2C23-45B0-BA75-31814A9A6733}"/>
                </a:ext>
              </a:extLst>
            </p:cNvPr>
            <p:cNvSpPr/>
            <p:nvPr/>
          </p:nvSpPr>
          <p:spPr>
            <a:xfrm>
              <a:off x="5475377" y="1206178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50DFF6B-F263-4DFB-92F8-6BEABF62BAE7}"/>
                </a:ext>
              </a:extLst>
            </p:cNvPr>
            <p:cNvSpPr/>
            <p:nvPr/>
          </p:nvSpPr>
          <p:spPr>
            <a:xfrm>
              <a:off x="5848192" y="1206177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4DE006B-7788-4CA4-84C7-CE0F51CC2B14}"/>
                </a:ext>
              </a:extLst>
            </p:cNvPr>
            <p:cNvSpPr/>
            <p:nvPr/>
          </p:nvSpPr>
          <p:spPr>
            <a:xfrm>
              <a:off x="6213609" y="1206180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8E8F1D5-6221-4EAD-9C4C-37407584F2EF}"/>
                </a:ext>
              </a:extLst>
            </p:cNvPr>
            <p:cNvSpPr/>
            <p:nvPr/>
          </p:nvSpPr>
          <p:spPr>
            <a:xfrm>
              <a:off x="6572065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48460D-AAFD-481F-8FB4-55D14D7ADC74}"/>
                </a:ext>
              </a:extLst>
            </p:cNvPr>
            <p:cNvSpPr/>
            <p:nvPr/>
          </p:nvSpPr>
          <p:spPr>
            <a:xfrm>
              <a:off x="6930521" y="1206176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93BBD02-70CD-44B3-AE4E-51DCC3F97FC8}"/>
                </a:ext>
              </a:extLst>
            </p:cNvPr>
            <p:cNvSpPr/>
            <p:nvPr/>
          </p:nvSpPr>
          <p:spPr>
            <a:xfrm>
              <a:off x="7296467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BA14119-4F19-42C6-8C9F-BA528E70CC11}"/>
                </a:ext>
              </a:extLst>
            </p:cNvPr>
            <p:cNvSpPr/>
            <p:nvPr/>
          </p:nvSpPr>
          <p:spPr>
            <a:xfrm>
              <a:off x="7654923" y="1206178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8DF294A-AA78-40DB-9577-A759F78B0D21}"/>
                </a:ext>
              </a:extLst>
            </p:cNvPr>
            <p:cNvSpPr/>
            <p:nvPr/>
          </p:nvSpPr>
          <p:spPr>
            <a:xfrm>
              <a:off x="8027738" y="1206177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139A21B-F839-435A-A9D8-0E41A756632F}"/>
                </a:ext>
              </a:extLst>
            </p:cNvPr>
            <p:cNvSpPr/>
            <p:nvPr/>
          </p:nvSpPr>
          <p:spPr>
            <a:xfrm>
              <a:off x="8393155" y="1206180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CA58CD0-A0CF-4384-AEA3-F90C51CFA9B1}"/>
                </a:ext>
              </a:extLst>
            </p:cNvPr>
            <p:cNvSpPr/>
            <p:nvPr/>
          </p:nvSpPr>
          <p:spPr>
            <a:xfrm>
              <a:off x="8751611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BDAB4C9-9EF9-4E1C-A0E0-0C8E30D7823C}"/>
                </a:ext>
              </a:extLst>
            </p:cNvPr>
            <p:cNvSpPr/>
            <p:nvPr/>
          </p:nvSpPr>
          <p:spPr>
            <a:xfrm>
              <a:off x="9110067" y="1206176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37F07B9-7CEE-4657-B903-99B9425CF6C2}"/>
                </a:ext>
              </a:extLst>
            </p:cNvPr>
            <p:cNvSpPr/>
            <p:nvPr/>
          </p:nvSpPr>
          <p:spPr>
            <a:xfrm>
              <a:off x="9468523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64565C-2A8A-48F4-BFAD-46FA10DD5144}"/>
                </a:ext>
              </a:extLst>
            </p:cNvPr>
            <p:cNvSpPr/>
            <p:nvPr/>
          </p:nvSpPr>
          <p:spPr>
            <a:xfrm>
              <a:off x="9826979" y="1206178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F238C8F-0054-465C-9754-E4442E81F517}"/>
                </a:ext>
              </a:extLst>
            </p:cNvPr>
            <p:cNvSpPr/>
            <p:nvPr/>
          </p:nvSpPr>
          <p:spPr>
            <a:xfrm>
              <a:off x="10185435" y="1206177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5498F95-8E00-452B-BEBD-1C8D229EC0EB}"/>
                </a:ext>
              </a:extLst>
            </p:cNvPr>
            <p:cNvSpPr/>
            <p:nvPr/>
          </p:nvSpPr>
          <p:spPr>
            <a:xfrm>
              <a:off x="10550852" y="1206180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773A8CE-D642-4FEB-BE13-0A960BBEC479}"/>
                </a:ext>
              </a:extLst>
            </p:cNvPr>
            <p:cNvSpPr/>
            <p:nvPr/>
          </p:nvSpPr>
          <p:spPr>
            <a:xfrm>
              <a:off x="10909308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16CBEEA-789F-4D33-ADEE-7DCDDC7D04DB}"/>
              </a:ext>
            </a:extLst>
          </p:cNvPr>
          <p:cNvGrpSpPr/>
          <p:nvPr/>
        </p:nvGrpSpPr>
        <p:grpSpPr>
          <a:xfrm>
            <a:off x="4409246" y="2353599"/>
            <a:ext cx="2240280" cy="1920240"/>
            <a:chOff x="4361192" y="4029118"/>
            <a:chExt cx="3860728" cy="2464297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B9620878-971D-4F83-9A61-B7545BF73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3" t="8719" r="2528" b="14281"/>
            <a:stretch/>
          </p:blipFill>
          <p:spPr>
            <a:xfrm>
              <a:off x="4376355" y="4029118"/>
              <a:ext cx="3845565" cy="2464297"/>
            </a:xfrm>
            <a:prstGeom prst="rect">
              <a:avLst/>
            </a:prstGeom>
          </p:spPr>
        </p:pic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640E613-7A1E-4A31-A8C8-08F21D04EF96}"/>
                </a:ext>
              </a:extLst>
            </p:cNvPr>
            <p:cNvGrpSpPr/>
            <p:nvPr/>
          </p:nvGrpSpPr>
          <p:grpSpPr>
            <a:xfrm>
              <a:off x="4361192" y="4029118"/>
              <a:ext cx="3860728" cy="2464297"/>
              <a:chOff x="2572101" y="2035457"/>
              <a:chExt cx="6522999" cy="4340355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AE66BE4-CA64-4F2C-A945-FC3BB325698C}"/>
                  </a:ext>
                </a:extLst>
              </p:cNvPr>
              <p:cNvSpPr/>
              <p:nvPr/>
            </p:nvSpPr>
            <p:spPr>
              <a:xfrm>
                <a:off x="257210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A0602CC0-8223-48EB-9F6E-421166A504C2}"/>
                  </a:ext>
                </a:extLst>
              </p:cNvPr>
              <p:cNvSpPr/>
              <p:nvPr/>
            </p:nvSpPr>
            <p:spPr>
              <a:xfrm>
                <a:off x="2930557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8239932-FF4D-43F7-9DE2-E8EE303324D3}"/>
                  </a:ext>
                </a:extLst>
              </p:cNvPr>
              <p:cNvSpPr/>
              <p:nvPr/>
            </p:nvSpPr>
            <p:spPr>
              <a:xfrm>
                <a:off x="3303372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48418695-852E-45DD-BB9F-5CB693DB2E1B}"/>
                  </a:ext>
                </a:extLst>
              </p:cNvPr>
              <p:cNvSpPr/>
              <p:nvPr/>
            </p:nvSpPr>
            <p:spPr>
              <a:xfrm>
                <a:off x="3668789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D0DC51E-51B7-4C44-945F-568F4B551D90}"/>
                  </a:ext>
                </a:extLst>
              </p:cNvPr>
              <p:cNvSpPr/>
              <p:nvPr/>
            </p:nvSpPr>
            <p:spPr>
              <a:xfrm>
                <a:off x="4027245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125708DB-DEBA-4B2A-BAC5-169F0DE79C7A}"/>
                  </a:ext>
                </a:extLst>
              </p:cNvPr>
              <p:cNvSpPr/>
              <p:nvPr/>
            </p:nvSpPr>
            <p:spPr>
              <a:xfrm>
                <a:off x="4385701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C8CEE95-6A3F-406B-A38C-939E6B85D9B4}"/>
                  </a:ext>
                </a:extLst>
              </p:cNvPr>
              <p:cNvSpPr/>
              <p:nvPr/>
            </p:nvSpPr>
            <p:spPr>
              <a:xfrm>
                <a:off x="4751647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5FEDDF4D-19FA-4DD5-92BF-9C04441C9FA3}"/>
                  </a:ext>
                </a:extLst>
              </p:cNvPr>
              <p:cNvSpPr/>
              <p:nvPr/>
            </p:nvSpPr>
            <p:spPr>
              <a:xfrm>
                <a:off x="5110103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B62C2DA-12A6-427B-A435-1AF42E921B29}"/>
                  </a:ext>
                </a:extLst>
              </p:cNvPr>
              <p:cNvSpPr/>
              <p:nvPr/>
            </p:nvSpPr>
            <p:spPr>
              <a:xfrm>
                <a:off x="5482918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F7B1C1D-2223-4A88-BEB8-3DEEAFCA3416}"/>
                  </a:ext>
                </a:extLst>
              </p:cNvPr>
              <p:cNvSpPr/>
              <p:nvPr/>
            </p:nvSpPr>
            <p:spPr>
              <a:xfrm>
                <a:off x="5848335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09E7416-1723-4692-B292-564C58082A7C}"/>
                  </a:ext>
                </a:extLst>
              </p:cNvPr>
              <p:cNvSpPr/>
              <p:nvPr/>
            </p:nvSpPr>
            <p:spPr>
              <a:xfrm>
                <a:off x="620679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0801C34-6D14-4A79-BD28-D6FAF4B3AB33}"/>
                  </a:ext>
                </a:extLst>
              </p:cNvPr>
              <p:cNvSpPr/>
              <p:nvPr/>
            </p:nvSpPr>
            <p:spPr>
              <a:xfrm>
                <a:off x="6565247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8C3171FC-B6C2-4B21-B9AD-8FF7581EC0B1}"/>
                  </a:ext>
                </a:extLst>
              </p:cNvPr>
              <p:cNvSpPr/>
              <p:nvPr/>
            </p:nvSpPr>
            <p:spPr>
              <a:xfrm>
                <a:off x="6923703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5442CD5-7DE6-44CE-A8D6-7140DB783DB3}"/>
                  </a:ext>
                </a:extLst>
              </p:cNvPr>
              <p:cNvSpPr/>
              <p:nvPr/>
            </p:nvSpPr>
            <p:spPr>
              <a:xfrm>
                <a:off x="7282159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9C32ED1-4942-41FF-AC23-49AE18240C1C}"/>
                  </a:ext>
                </a:extLst>
              </p:cNvPr>
              <p:cNvSpPr/>
              <p:nvPr/>
            </p:nvSpPr>
            <p:spPr>
              <a:xfrm>
                <a:off x="7640615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DC15D27-2300-4D3E-9E10-E2A75778E29E}"/>
                  </a:ext>
                </a:extLst>
              </p:cNvPr>
              <p:cNvSpPr/>
              <p:nvPr/>
            </p:nvSpPr>
            <p:spPr>
              <a:xfrm>
                <a:off x="8006032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FE95A7E2-2283-4D93-8449-354AE4C87BE5}"/>
                  </a:ext>
                </a:extLst>
              </p:cNvPr>
              <p:cNvSpPr/>
              <p:nvPr/>
            </p:nvSpPr>
            <p:spPr>
              <a:xfrm>
                <a:off x="8364488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CED88A5-7A37-4F5D-82E0-9F5D76BA9EAD}"/>
                  </a:ext>
                </a:extLst>
              </p:cNvPr>
              <p:cNvSpPr/>
              <p:nvPr/>
            </p:nvSpPr>
            <p:spPr>
              <a:xfrm>
                <a:off x="8722944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233A9046-4125-482D-8DEC-B748D19F87DB}"/>
              </a:ext>
            </a:extLst>
          </p:cNvPr>
          <p:cNvSpPr txBox="1"/>
          <p:nvPr/>
        </p:nvSpPr>
        <p:spPr>
          <a:xfrm>
            <a:off x="4241986" y="4341365"/>
            <a:ext cx="283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Audio waveform graphed and generated spectrogram is Dance of the Sugar Plum Fairy from free-stock-music.com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Flowchart: Alternate Process 189">
                <a:extLst>
                  <a:ext uri="{FF2B5EF4-FFF2-40B4-BE49-F238E27FC236}">
                    <a16:creationId xmlns:a16="http://schemas.microsoft.com/office/drawing/2014/main" id="{8F4C3D3C-3F07-4C8D-BF92-3DA2CE965089}"/>
                  </a:ext>
                </a:extLst>
              </p:cNvPr>
              <p:cNvSpPr/>
              <p:nvPr/>
            </p:nvSpPr>
            <p:spPr>
              <a:xfrm>
                <a:off x="7376649" y="2376107"/>
                <a:ext cx="1796941" cy="1965258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8800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sz="13800" dirty="0"/>
              </a:p>
            </p:txBody>
          </p:sp>
        </mc:Choice>
        <mc:Fallback xmlns="">
          <p:sp>
            <p:nvSpPr>
              <p:cNvPr id="190" name="Flowchart: Alternate Process 189">
                <a:extLst>
                  <a:ext uri="{FF2B5EF4-FFF2-40B4-BE49-F238E27FC236}">
                    <a16:creationId xmlns:a16="http://schemas.microsoft.com/office/drawing/2014/main" id="{8F4C3D3C-3F07-4C8D-BF92-3DA2CE965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49" y="2376107"/>
                <a:ext cx="1796941" cy="1965258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Arrow: Right 191">
            <a:extLst>
              <a:ext uri="{FF2B5EF4-FFF2-40B4-BE49-F238E27FC236}">
                <a16:creationId xmlns:a16="http://schemas.microsoft.com/office/drawing/2014/main" id="{15180419-A26F-4C3E-B847-C4D44A93B846}"/>
              </a:ext>
            </a:extLst>
          </p:cNvPr>
          <p:cNvSpPr/>
          <p:nvPr/>
        </p:nvSpPr>
        <p:spPr>
          <a:xfrm>
            <a:off x="9357222" y="2621764"/>
            <a:ext cx="313956" cy="147394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itle 22">
            <a:extLst>
              <a:ext uri="{FF2B5EF4-FFF2-40B4-BE49-F238E27FC236}">
                <a16:creationId xmlns:a16="http://schemas.microsoft.com/office/drawing/2014/main" id="{FA407290-3C1F-49BF-A6D8-9C8F7D2B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>
            <a:normAutofit/>
          </a:bodyPr>
          <a:lstStyle/>
          <a:p>
            <a:r>
              <a:rPr lang="en-US" sz="4000" dirty="0"/>
              <a:t>New Idea</a:t>
            </a:r>
          </a:p>
        </p:txBody>
      </p:sp>
      <p:sp>
        <p:nvSpPr>
          <p:cNvPr id="196" name="Text Placeholder 3">
            <a:extLst>
              <a:ext uri="{FF2B5EF4-FFF2-40B4-BE49-F238E27FC236}">
                <a16:creationId xmlns:a16="http://schemas.microsoft.com/office/drawing/2014/main" id="{DD2B1BE6-8EDC-4113-B3C1-75B6F6822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3200" dirty="0"/>
              <a:t>Phase 2: Latent space dataset</a:t>
            </a:r>
          </a:p>
        </p:txBody>
      </p:sp>
    </p:spTree>
    <p:extLst>
      <p:ext uri="{BB962C8B-B14F-4D97-AF65-F5344CB8AC3E}">
        <p14:creationId xmlns:p14="http://schemas.microsoft.com/office/powerpoint/2010/main" val="1445529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B7A1-4B8E-4619-B6B7-6E152575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latent space</a:t>
            </a:r>
          </a:p>
        </p:txBody>
      </p:sp>
      <p:pic>
        <p:nvPicPr>
          <p:cNvPr id="35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B92F34E-8FAC-4544-891B-0CD62101E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6539" r="2628"/>
          <a:stretch/>
        </p:blipFill>
        <p:spPr bwMode="auto">
          <a:xfrm>
            <a:off x="3244216" y="1850516"/>
            <a:ext cx="4082243" cy="41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ED6C642-B702-4303-A6B8-037703FB2A98}"/>
              </a:ext>
            </a:extLst>
          </p:cNvPr>
          <p:cNvSpPr txBox="1"/>
          <p:nvPr/>
        </p:nvSpPr>
        <p:spPr>
          <a:xfrm>
            <a:off x="6031117" y="5913121"/>
            <a:ext cx="254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Backpropagation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A66CA2-AE54-42F0-867B-5EFC43940BEF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3657600" y="6143954"/>
            <a:ext cx="2373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44B88D3-8BE9-4827-9CF3-3C11EE47BC52}"/>
              </a:ext>
            </a:extLst>
          </p:cNvPr>
          <p:cNvSpPr txBox="1"/>
          <p:nvPr/>
        </p:nvSpPr>
        <p:spPr>
          <a:xfrm>
            <a:off x="2283219" y="5664376"/>
            <a:ext cx="2256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Michael </a:t>
            </a:r>
            <a:r>
              <a:rPr lang="en-US" sz="800" dirty="0" err="1"/>
              <a:t>Neilsen’s</a:t>
            </a:r>
            <a:r>
              <a:rPr lang="en-US" sz="800" dirty="0"/>
              <a:t> book at http://neuralnetworksanddeeplearning.com/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76D22E-8B0C-4945-B80B-EAB61FFF6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9" t="9618" r="3821" b="13442"/>
          <a:stretch/>
        </p:blipFill>
        <p:spPr>
          <a:xfrm>
            <a:off x="7356940" y="2564674"/>
            <a:ext cx="2914821" cy="2751965"/>
          </a:xfrm>
          <a:prstGeom prst="rect">
            <a:avLst/>
          </a:prstGeom>
        </p:spPr>
      </p:pic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D5C626D2-D0C2-4548-9050-FBD54F5502D1}"/>
              </a:ext>
            </a:extLst>
          </p:cNvPr>
          <p:cNvSpPr/>
          <p:nvPr/>
        </p:nvSpPr>
        <p:spPr>
          <a:xfrm rot="5400000">
            <a:off x="1899792" y="3821938"/>
            <a:ext cx="2385949" cy="24193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EF4FA-627D-4C0B-90E1-4C9127820CE4}"/>
              </a:ext>
            </a:extLst>
          </p:cNvPr>
          <p:cNvSpPr txBox="1"/>
          <p:nvPr/>
        </p:nvSpPr>
        <p:spPr>
          <a:xfrm>
            <a:off x="1567029" y="3664550"/>
            <a:ext cx="150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BF82EC1-2B19-4838-8C2D-5D31E1382FAC}"/>
                  </a:ext>
                </a:extLst>
              </p:cNvPr>
              <p:cNvSpPr/>
              <p:nvPr/>
            </p:nvSpPr>
            <p:spPr>
              <a:xfrm>
                <a:off x="3720154" y="2814726"/>
                <a:ext cx="2822090" cy="186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1" i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𝓖</m:t>
                      </m:r>
                    </m:oMath>
                  </m:oMathPara>
                </a14:m>
                <a:endParaRPr lang="en-US" sz="11500" b="1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BF82EC1-2B19-4838-8C2D-5D31E1382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154" y="2814726"/>
                <a:ext cx="2822090" cy="186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32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3A4149C-D4DB-4C63-996C-6001E1AADCC0}"/>
              </a:ext>
            </a:extLst>
          </p:cNvPr>
          <p:cNvGrpSpPr/>
          <p:nvPr/>
        </p:nvGrpSpPr>
        <p:grpSpPr>
          <a:xfrm>
            <a:off x="4951921" y="2653216"/>
            <a:ext cx="2240280" cy="1920240"/>
            <a:chOff x="4361192" y="4029118"/>
            <a:chExt cx="3860728" cy="2464297"/>
          </a:xfrm>
        </p:grpSpPr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02C741CF-386D-40AF-89A4-E80950F5A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3" t="8719" r="2528" b="14281"/>
            <a:stretch/>
          </p:blipFill>
          <p:spPr>
            <a:xfrm>
              <a:off x="4376356" y="4029118"/>
              <a:ext cx="3845564" cy="2464297"/>
            </a:xfrm>
            <a:prstGeom prst="rect">
              <a:avLst/>
            </a:prstGeom>
          </p:spPr>
        </p:pic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B76549B2-F228-4839-8576-6C001697D8BA}"/>
                </a:ext>
              </a:extLst>
            </p:cNvPr>
            <p:cNvGrpSpPr/>
            <p:nvPr/>
          </p:nvGrpSpPr>
          <p:grpSpPr>
            <a:xfrm>
              <a:off x="4361192" y="4029118"/>
              <a:ext cx="3860728" cy="2464297"/>
              <a:chOff x="2572101" y="2035457"/>
              <a:chExt cx="6522999" cy="4340355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E37341E3-70A8-450C-97B8-85161BAA503B}"/>
                  </a:ext>
                </a:extLst>
              </p:cNvPr>
              <p:cNvSpPr/>
              <p:nvPr/>
            </p:nvSpPr>
            <p:spPr>
              <a:xfrm>
                <a:off x="257210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0965E5BA-82C2-44A3-BA94-F298AA5371BB}"/>
                  </a:ext>
                </a:extLst>
              </p:cNvPr>
              <p:cNvSpPr/>
              <p:nvPr/>
            </p:nvSpPr>
            <p:spPr>
              <a:xfrm>
                <a:off x="2930557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07E86B93-E48C-443B-BB03-986C38DD4AFF}"/>
                  </a:ext>
                </a:extLst>
              </p:cNvPr>
              <p:cNvSpPr/>
              <p:nvPr/>
            </p:nvSpPr>
            <p:spPr>
              <a:xfrm>
                <a:off x="3303372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6B5798D7-7A1D-4E60-9B89-4A54BE80EF29}"/>
                  </a:ext>
                </a:extLst>
              </p:cNvPr>
              <p:cNvSpPr/>
              <p:nvPr/>
            </p:nvSpPr>
            <p:spPr>
              <a:xfrm>
                <a:off x="3668789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E2EB33F3-1959-478C-A87C-D4A69E65C054}"/>
                  </a:ext>
                </a:extLst>
              </p:cNvPr>
              <p:cNvSpPr/>
              <p:nvPr/>
            </p:nvSpPr>
            <p:spPr>
              <a:xfrm>
                <a:off x="4027245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68FE1476-8338-4028-8084-351BDD03BF0D}"/>
                  </a:ext>
                </a:extLst>
              </p:cNvPr>
              <p:cNvSpPr/>
              <p:nvPr/>
            </p:nvSpPr>
            <p:spPr>
              <a:xfrm>
                <a:off x="4385701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92416E4-67C3-4155-A03D-BF5A26EB0262}"/>
                  </a:ext>
                </a:extLst>
              </p:cNvPr>
              <p:cNvSpPr/>
              <p:nvPr/>
            </p:nvSpPr>
            <p:spPr>
              <a:xfrm>
                <a:off x="4751647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16DB4C3-2306-4FB7-8C8D-594623BBBDEE}"/>
                  </a:ext>
                </a:extLst>
              </p:cNvPr>
              <p:cNvSpPr/>
              <p:nvPr/>
            </p:nvSpPr>
            <p:spPr>
              <a:xfrm>
                <a:off x="5110103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4951465-8E9F-4CC8-9C59-21EBA24B174B}"/>
                  </a:ext>
                </a:extLst>
              </p:cNvPr>
              <p:cNvSpPr/>
              <p:nvPr/>
            </p:nvSpPr>
            <p:spPr>
              <a:xfrm>
                <a:off x="5482918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98217FE4-6E58-481B-844E-9BB181FA6C0C}"/>
                  </a:ext>
                </a:extLst>
              </p:cNvPr>
              <p:cNvSpPr/>
              <p:nvPr/>
            </p:nvSpPr>
            <p:spPr>
              <a:xfrm>
                <a:off x="5848335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013252E9-38EB-4A0B-95BB-1D8AF2A886D3}"/>
                  </a:ext>
                </a:extLst>
              </p:cNvPr>
              <p:cNvSpPr/>
              <p:nvPr/>
            </p:nvSpPr>
            <p:spPr>
              <a:xfrm>
                <a:off x="620679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31DBD6D1-4209-4852-9403-59282CA36C63}"/>
                  </a:ext>
                </a:extLst>
              </p:cNvPr>
              <p:cNvSpPr/>
              <p:nvPr/>
            </p:nvSpPr>
            <p:spPr>
              <a:xfrm>
                <a:off x="6565247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00857C0F-0C52-4CC0-AC96-B00DFE70A08F}"/>
                  </a:ext>
                </a:extLst>
              </p:cNvPr>
              <p:cNvSpPr/>
              <p:nvPr/>
            </p:nvSpPr>
            <p:spPr>
              <a:xfrm>
                <a:off x="6923703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01E628E-430B-4D0B-A6A7-04F8A4F521C3}"/>
                  </a:ext>
                </a:extLst>
              </p:cNvPr>
              <p:cNvSpPr/>
              <p:nvPr/>
            </p:nvSpPr>
            <p:spPr>
              <a:xfrm>
                <a:off x="7282159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A29C5A62-5609-403F-BD61-09967ECD1B5B}"/>
                  </a:ext>
                </a:extLst>
              </p:cNvPr>
              <p:cNvSpPr/>
              <p:nvPr/>
            </p:nvSpPr>
            <p:spPr>
              <a:xfrm>
                <a:off x="7640615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06CF2FA4-2239-4B0A-8FE7-D5A99C2B595B}"/>
                  </a:ext>
                </a:extLst>
              </p:cNvPr>
              <p:cNvSpPr/>
              <p:nvPr/>
            </p:nvSpPr>
            <p:spPr>
              <a:xfrm>
                <a:off x="8006032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64FC8070-F1C4-4B59-BEAA-4A0574B0ECA7}"/>
                  </a:ext>
                </a:extLst>
              </p:cNvPr>
              <p:cNvSpPr/>
              <p:nvPr/>
            </p:nvSpPr>
            <p:spPr>
              <a:xfrm>
                <a:off x="8364488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402F02EC-B01F-43A4-B73D-D50800B634C8}"/>
                  </a:ext>
                </a:extLst>
              </p:cNvPr>
              <p:cNvSpPr/>
              <p:nvPr/>
            </p:nvSpPr>
            <p:spPr>
              <a:xfrm>
                <a:off x="8722944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CD57122C-1D27-4756-AD8D-9A4B476967DC}"/>
              </a:ext>
            </a:extLst>
          </p:cNvPr>
          <p:cNvSpPr/>
          <p:nvPr/>
        </p:nvSpPr>
        <p:spPr>
          <a:xfrm>
            <a:off x="4951921" y="209151"/>
            <a:ext cx="2240280" cy="19202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RNN</a:t>
            </a:r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579C85B6-C3CB-490A-980F-4773C6155679}"/>
              </a:ext>
            </a:extLst>
          </p:cNvPr>
          <p:cNvSpPr/>
          <p:nvPr/>
        </p:nvSpPr>
        <p:spPr>
          <a:xfrm>
            <a:off x="7691492" y="402281"/>
            <a:ext cx="796352" cy="15339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189357-CE05-4A78-BAD5-A647E9081C5F}"/>
              </a:ext>
            </a:extLst>
          </p:cNvPr>
          <p:cNvGrpSpPr/>
          <p:nvPr/>
        </p:nvGrpSpPr>
        <p:grpSpPr>
          <a:xfrm>
            <a:off x="8983338" y="209151"/>
            <a:ext cx="2240280" cy="1920240"/>
            <a:chOff x="8884560" y="291727"/>
            <a:chExt cx="2240280" cy="192024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075C4A2-9DB0-4F58-A318-C6BCE7A05F09}"/>
                </a:ext>
              </a:extLst>
            </p:cNvPr>
            <p:cNvSpPr/>
            <p:nvPr/>
          </p:nvSpPr>
          <p:spPr>
            <a:xfrm rot="10800000">
              <a:off x="8891753" y="291727"/>
              <a:ext cx="2233087" cy="1920240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8000">
                  <a:schemeClr val="accent1">
                    <a:lumMod val="60000"/>
                    <a:lumOff val="40000"/>
                  </a:schemeClr>
                </a:gs>
                <a:gs pos="100000">
                  <a:schemeClr val="bg2"/>
                </a:gs>
                <a:gs pos="88496">
                  <a:schemeClr val="accent6"/>
                </a:gs>
                <a:gs pos="71681">
                  <a:schemeClr val="accent1">
                    <a:lumMod val="75000"/>
                  </a:schemeClr>
                </a:gs>
                <a:gs pos="53982">
                  <a:srgbClr val="0070C0"/>
                </a:gs>
                <a:gs pos="38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3860553-D6F9-4621-BC79-7CA9D1565CB7}"/>
                </a:ext>
              </a:extLst>
            </p:cNvPr>
            <p:cNvSpPr/>
            <p:nvPr/>
          </p:nvSpPr>
          <p:spPr>
            <a:xfrm>
              <a:off x="10994277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6AF841B-D735-49C8-888E-63F2EB3C6EE1}"/>
                </a:ext>
              </a:extLst>
            </p:cNvPr>
            <p:cNvSpPr/>
            <p:nvPr/>
          </p:nvSpPr>
          <p:spPr>
            <a:xfrm>
              <a:off x="8884560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90E70AF-0BEC-4CEA-BEC3-B80F4A148204}"/>
                </a:ext>
              </a:extLst>
            </p:cNvPr>
            <p:cNvSpPr/>
            <p:nvPr/>
          </p:nvSpPr>
          <p:spPr>
            <a:xfrm>
              <a:off x="9007509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6B3FB2A-150C-4D3C-A9DB-4B8DB7ADD83F}"/>
                </a:ext>
              </a:extLst>
            </p:cNvPr>
            <p:cNvSpPr/>
            <p:nvPr/>
          </p:nvSpPr>
          <p:spPr>
            <a:xfrm>
              <a:off x="9135383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C996D16-1720-4E35-A941-F8A9D2DA614C}"/>
                </a:ext>
              </a:extLst>
            </p:cNvPr>
            <p:cNvSpPr/>
            <p:nvPr/>
          </p:nvSpPr>
          <p:spPr>
            <a:xfrm>
              <a:off x="9260720" y="291729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1398D6C-2178-4676-8F82-5A38BF7D5E5D}"/>
                </a:ext>
              </a:extLst>
            </p:cNvPr>
            <p:cNvSpPr/>
            <p:nvPr/>
          </p:nvSpPr>
          <p:spPr>
            <a:xfrm>
              <a:off x="9383669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18EBA34-1FD7-4822-8F85-7890BBF148EC}"/>
                </a:ext>
              </a:extLst>
            </p:cNvPr>
            <p:cNvSpPr/>
            <p:nvPr/>
          </p:nvSpPr>
          <p:spPr>
            <a:xfrm>
              <a:off x="9506618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46B4BAB-27AB-4D08-A4A0-8C893A146DB0}"/>
                </a:ext>
              </a:extLst>
            </p:cNvPr>
            <p:cNvSpPr/>
            <p:nvPr/>
          </p:nvSpPr>
          <p:spPr>
            <a:xfrm>
              <a:off x="9632136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419DA67-3AF6-424F-95A6-B33BD6037746}"/>
                </a:ext>
              </a:extLst>
            </p:cNvPr>
            <p:cNvSpPr/>
            <p:nvPr/>
          </p:nvSpPr>
          <p:spPr>
            <a:xfrm>
              <a:off x="9755085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FECEA68-F982-4272-BA83-1CE8A0B7F596}"/>
                </a:ext>
              </a:extLst>
            </p:cNvPr>
            <p:cNvSpPr/>
            <p:nvPr/>
          </p:nvSpPr>
          <p:spPr>
            <a:xfrm>
              <a:off x="9882960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BA561C0-5500-4D7C-9881-26D10552F32D}"/>
                </a:ext>
              </a:extLst>
            </p:cNvPr>
            <p:cNvSpPr/>
            <p:nvPr/>
          </p:nvSpPr>
          <p:spPr>
            <a:xfrm>
              <a:off x="10008296" y="291729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DC0551F-E88A-4903-A356-90B679303089}"/>
                </a:ext>
              </a:extLst>
            </p:cNvPr>
            <p:cNvSpPr/>
            <p:nvPr/>
          </p:nvSpPr>
          <p:spPr>
            <a:xfrm>
              <a:off x="10131245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8F50E6EC-BEAE-402F-89E2-DC40970938B9}"/>
                </a:ext>
              </a:extLst>
            </p:cNvPr>
            <p:cNvSpPr/>
            <p:nvPr/>
          </p:nvSpPr>
          <p:spPr>
            <a:xfrm>
              <a:off x="10254195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1D37C90-6A5B-47CE-8146-281F11C66BB8}"/>
                </a:ext>
              </a:extLst>
            </p:cNvPr>
            <p:cNvSpPr/>
            <p:nvPr/>
          </p:nvSpPr>
          <p:spPr>
            <a:xfrm>
              <a:off x="10377144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DE95B36-A209-47ED-B4CF-9CBC94BEF8CE}"/>
                </a:ext>
              </a:extLst>
            </p:cNvPr>
            <p:cNvSpPr/>
            <p:nvPr/>
          </p:nvSpPr>
          <p:spPr>
            <a:xfrm>
              <a:off x="10500093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AB69988-940D-426D-917B-F5FDDC9B40E1}"/>
                </a:ext>
              </a:extLst>
            </p:cNvPr>
            <p:cNvSpPr/>
            <p:nvPr/>
          </p:nvSpPr>
          <p:spPr>
            <a:xfrm>
              <a:off x="10623042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53EBC76-7FF0-4182-9142-15A6BCF97660}"/>
                </a:ext>
              </a:extLst>
            </p:cNvPr>
            <p:cNvSpPr/>
            <p:nvPr/>
          </p:nvSpPr>
          <p:spPr>
            <a:xfrm>
              <a:off x="10748379" y="291729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E9AC049-2FF3-47DF-A847-D69D268BA0DD}"/>
                </a:ext>
              </a:extLst>
            </p:cNvPr>
            <p:cNvSpPr/>
            <p:nvPr/>
          </p:nvSpPr>
          <p:spPr>
            <a:xfrm>
              <a:off x="10871328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2" name="Arrow: Right 321">
            <a:extLst>
              <a:ext uri="{FF2B5EF4-FFF2-40B4-BE49-F238E27FC236}">
                <a16:creationId xmlns:a16="http://schemas.microsoft.com/office/drawing/2014/main" id="{02B2C55F-0FCC-485F-BBE0-1FC2DA07FFF6}"/>
              </a:ext>
            </a:extLst>
          </p:cNvPr>
          <p:cNvSpPr/>
          <p:nvPr/>
        </p:nvSpPr>
        <p:spPr>
          <a:xfrm rot="5400000">
            <a:off x="9915903" y="1654332"/>
            <a:ext cx="313956" cy="147394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C5D1E7BA-E33D-4C95-BF19-87E04F8165B1}"/>
              </a:ext>
            </a:extLst>
          </p:cNvPr>
          <p:cNvSpPr txBox="1"/>
          <p:nvPr/>
        </p:nvSpPr>
        <p:spPr>
          <a:xfrm>
            <a:off x="5013511" y="6305204"/>
            <a:ext cx="283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Audio waveform graphed and generated spectrogram is Dance of the Sugar Plum Fairy from free-stock-music.com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Flowchart: Alternate Process 364">
                <a:extLst>
                  <a:ext uri="{FF2B5EF4-FFF2-40B4-BE49-F238E27FC236}">
                    <a16:creationId xmlns:a16="http://schemas.microsoft.com/office/drawing/2014/main" id="{2D107B5E-9AA0-4A3F-A9C5-A4FE520097A7}"/>
                  </a:ext>
                </a:extLst>
              </p:cNvPr>
              <p:cNvSpPr/>
              <p:nvPr/>
            </p:nvSpPr>
            <p:spPr>
              <a:xfrm>
                <a:off x="8978948" y="2653216"/>
                <a:ext cx="2240280" cy="192024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8800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sz="13800" dirty="0"/>
              </a:p>
            </p:txBody>
          </p:sp>
        </mc:Choice>
        <mc:Fallback xmlns="">
          <p:sp>
            <p:nvSpPr>
              <p:cNvPr id="365" name="Flowchart: Alternate Process 364">
                <a:extLst>
                  <a:ext uri="{FF2B5EF4-FFF2-40B4-BE49-F238E27FC236}">
                    <a16:creationId xmlns:a16="http://schemas.microsoft.com/office/drawing/2014/main" id="{2D107B5E-9AA0-4A3F-A9C5-A4FE52009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48" y="2653216"/>
                <a:ext cx="2240280" cy="192024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7" name="Arrow: Right 386">
            <a:extLst>
              <a:ext uri="{FF2B5EF4-FFF2-40B4-BE49-F238E27FC236}">
                <a16:creationId xmlns:a16="http://schemas.microsoft.com/office/drawing/2014/main" id="{6B3D42F3-C2A0-465F-9562-3DD04D3B52CC}"/>
              </a:ext>
            </a:extLst>
          </p:cNvPr>
          <p:cNvSpPr/>
          <p:nvPr/>
        </p:nvSpPr>
        <p:spPr>
          <a:xfrm rot="10800000">
            <a:off x="7691492" y="2846368"/>
            <a:ext cx="796352" cy="15339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Arrow: Right 387">
            <a:extLst>
              <a:ext uri="{FF2B5EF4-FFF2-40B4-BE49-F238E27FC236}">
                <a16:creationId xmlns:a16="http://schemas.microsoft.com/office/drawing/2014/main" id="{3FD8C05F-3338-4D99-9B82-896E97BCDAD7}"/>
              </a:ext>
            </a:extLst>
          </p:cNvPr>
          <p:cNvSpPr/>
          <p:nvPr/>
        </p:nvSpPr>
        <p:spPr>
          <a:xfrm rot="5400000">
            <a:off x="5922457" y="4138452"/>
            <a:ext cx="313956" cy="147394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" name="Picture 388">
            <a:extLst>
              <a:ext uri="{FF2B5EF4-FFF2-40B4-BE49-F238E27FC236}">
                <a16:creationId xmlns:a16="http://schemas.microsoft.com/office/drawing/2014/main" id="{E9FEB5A5-E87A-4FD8-92E2-24DCB46509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8540" r="3231" b="14319"/>
          <a:stretch/>
        </p:blipFill>
        <p:spPr>
          <a:xfrm>
            <a:off x="5013511" y="4718446"/>
            <a:ext cx="6263467" cy="2072640"/>
          </a:xfrm>
          <a:prstGeom prst="rect">
            <a:avLst/>
          </a:prstGeom>
        </p:spPr>
      </p:pic>
      <p:sp>
        <p:nvSpPr>
          <p:cNvPr id="390" name="Title 22">
            <a:extLst>
              <a:ext uri="{FF2B5EF4-FFF2-40B4-BE49-F238E27FC236}">
                <a16:creationId xmlns:a16="http://schemas.microsoft.com/office/drawing/2014/main" id="{5FD4587C-1D73-4A2E-8966-DCB6130E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>
            <a:normAutofit/>
          </a:bodyPr>
          <a:lstStyle/>
          <a:p>
            <a:r>
              <a:rPr lang="en-US" sz="4000" dirty="0"/>
              <a:t>New Idea</a:t>
            </a:r>
          </a:p>
        </p:txBody>
      </p:sp>
      <p:sp>
        <p:nvSpPr>
          <p:cNvPr id="391" name="Text Placeholder 3">
            <a:extLst>
              <a:ext uri="{FF2B5EF4-FFF2-40B4-BE49-F238E27FC236}">
                <a16:creationId xmlns:a16="http://schemas.microsoft.com/office/drawing/2014/main" id="{F7B3DFBC-B73A-4675-B59C-06D110D9A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3200" dirty="0"/>
              <a:t>Phase 3: Generation</a:t>
            </a:r>
          </a:p>
        </p:txBody>
      </p:sp>
    </p:spTree>
    <p:extLst>
      <p:ext uri="{BB962C8B-B14F-4D97-AF65-F5344CB8AC3E}">
        <p14:creationId xmlns:p14="http://schemas.microsoft.com/office/powerpoint/2010/main" val="315891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C4C4-E4AB-431E-86D3-3232A0CA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pic>
        <p:nvPicPr>
          <p:cNvPr id="6146" name="Picture 2" descr="Image result for tpu">
            <a:extLst>
              <a:ext uri="{FF2B5EF4-FFF2-40B4-BE49-F238E27FC236}">
                <a16:creationId xmlns:a16="http://schemas.microsoft.com/office/drawing/2014/main" id="{AF57E473-55A6-4AC5-9B39-DB64F7C9C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125" y1="37726" x2="45125" y2="37726"/>
                        <a14:foregroundMark x1="47000" y1="32130" x2="47000" y2="32130"/>
                        <a14:foregroundMark x1="32000" y1="74368" x2="32000" y2="74368"/>
                        <a14:foregroundMark x1="32375" y1="76354" x2="32375" y2="76354"/>
                        <a14:foregroundMark x1="26625" y1="76173" x2="26625" y2="76173"/>
                        <a14:foregroundMark x1="47375" y1="38087" x2="47375" y2="38087"/>
                        <a14:foregroundMark x1="60125" y1="38628" x2="60125" y2="38628"/>
                        <a14:foregroundMark x1="74250" y1="25812" x2="74250" y2="25812"/>
                        <a14:foregroundMark x1="68125" y1="25451" x2="68125" y2="25451"/>
                        <a14:foregroundMark x1="72500" y1="23105" x2="72500" y2="23105"/>
                        <a14:foregroundMark x1="28500" y1="23466" x2="28500" y2="23466"/>
                        <a14:foregroundMark x1="83750" y1="35199" x2="83750" y2="35199"/>
                        <a14:foregroundMark x1="84750" y1="34657" x2="84750" y2="34657"/>
                        <a14:foregroundMark x1="47875" y1="36101" x2="47875" y2="36101"/>
                        <a14:foregroundMark x1="84500" y1="64982" x2="84500" y2="64982"/>
                        <a14:foregroundMark x1="13500" y1="46751" x2="13500" y2="46751"/>
                        <a14:foregroundMark x1="13250" y1="54693" x2="13250" y2="54693"/>
                        <a14:foregroundMark x1="12625" y1="53069" x2="12625" y2="53069"/>
                        <a14:foregroundMark x1="11875" y1="46751" x2="11875" y2="46751"/>
                        <a14:foregroundMark x1="12625" y1="51625" x2="12625" y2="51625"/>
                        <a14:foregroundMark x1="12375" y1="46931" x2="12375" y2="46931"/>
                        <a14:foregroundMark x1="12250" y1="44765" x2="12250" y2="44765"/>
                        <a14:foregroundMark x1="85625" y1="34838" x2="85625" y2="34838"/>
                        <a14:foregroundMark x1="83875" y1="25632" x2="83875" y2="25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97" y="2012192"/>
            <a:ext cx="4663440" cy="32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7BAB1E-D7BD-4636-9225-A858A1ED64AC}"/>
              </a:ext>
            </a:extLst>
          </p:cNvPr>
          <p:cNvSpPr txBox="1"/>
          <p:nvPr/>
        </p:nvSpPr>
        <p:spPr>
          <a:xfrm>
            <a:off x="6129271" y="3091783"/>
            <a:ext cx="3477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TPU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A0BB16-5FA4-42BE-BE6F-67DE559F259F}"/>
              </a:ext>
            </a:extLst>
          </p:cNvPr>
          <p:cNvCxnSpPr>
            <a:cxnSpLocks/>
          </p:cNvCxnSpPr>
          <p:nvPr/>
        </p:nvCxnSpPr>
        <p:spPr>
          <a:xfrm>
            <a:off x="7290984" y="4422809"/>
            <a:ext cx="106680" cy="5181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723005-BE5F-4DBF-8231-68B33A8173D6}"/>
              </a:ext>
            </a:extLst>
          </p:cNvPr>
          <p:cNvCxnSpPr>
            <a:cxnSpLocks/>
          </p:cNvCxnSpPr>
          <p:nvPr/>
        </p:nvCxnSpPr>
        <p:spPr>
          <a:xfrm flipH="1">
            <a:off x="6522382" y="4940969"/>
            <a:ext cx="875282" cy="21242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5845D-9628-4B09-8487-373ED7B14C5E}"/>
              </a:ext>
            </a:extLst>
          </p:cNvPr>
          <p:cNvCxnSpPr>
            <a:cxnSpLocks/>
          </p:cNvCxnSpPr>
          <p:nvPr/>
        </p:nvCxnSpPr>
        <p:spPr>
          <a:xfrm flipH="1">
            <a:off x="8175243" y="4922520"/>
            <a:ext cx="417012" cy="6160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13B870-1612-4DF7-A042-CDBCF8DDD757}"/>
              </a:ext>
            </a:extLst>
          </p:cNvPr>
          <p:cNvCxnSpPr/>
          <p:nvPr/>
        </p:nvCxnSpPr>
        <p:spPr>
          <a:xfrm>
            <a:off x="8383749" y="4404360"/>
            <a:ext cx="213360" cy="5181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234A1D-55B0-4C63-BD5D-C8516B0318CF}"/>
              </a:ext>
            </a:extLst>
          </p:cNvPr>
          <p:cNvCxnSpPr/>
          <p:nvPr/>
        </p:nvCxnSpPr>
        <p:spPr>
          <a:xfrm>
            <a:off x="1996440" y="3091783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41A6B-4F0B-4730-A777-1F54C5AE8686}"/>
              </a:ext>
            </a:extLst>
          </p:cNvPr>
          <p:cNvCxnSpPr/>
          <p:nvPr/>
        </p:nvCxnSpPr>
        <p:spPr>
          <a:xfrm>
            <a:off x="2148840" y="3590829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621BDD-4B0A-4A72-A5C0-C392F1AD0893}"/>
              </a:ext>
            </a:extLst>
          </p:cNvPr>
          <p:cNvCxnSpPr/>
          <p:nvPr/>
        </p:nvCxnSpPr>
        <p:spPr>
          <a:xfrm>
            <a:off x="2148840" y="3244183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196EBD-600C-4879-B950-C75AE529DCD2}"/>
              </a:ext>
            </a:extLst>
          </p:cNvPr>
          <p:cNvCxnSpPr/>
          <p:nvPr/>
        </p:nvCxnSpPr>
        <p:spPr>
          <a:xfrm>
            <a:off x="2301240" y="3303206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5C68C8-E0AA-4904-8095-8D3B8067236F}"/>
              </a:ext>
            </a:extLst>
          </p:cNvPr>
          <p:cNvCxnSpPr/>
          <p:nvPr/>
        </p:nvCxnSpPr>
        <p:spPr>
          <a:xfrm>
            <a:off x="2758440" y="3516566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6D8CA6-B12A-401D-9979-F35FD1FB3960}"/>
              </a:ext>
            </a:extLst>
          </p:cNvPr>
          <p:cNvCxnSpPr/>
          <p:nvPr/>
        </p:nvCxnSpPr>
        <p:spPr>
          <a:xfrm>
            <a:off x="2758440" y="3701383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75EBDD-B4A4-485E-B4EB-B6B9D711EA92}"/>
              </a:ext>
            </a:extLst>
          </p:cNvPr>
          <p:cNvCxnSpPr/>
          <p:nvPr/>
        </p:nvCxnSpPr>
        <p:spPr>
          <a:xfrm>
            <a:off x="2453640" y="3899503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A79FA9-016B-42F9-9EED-3CA1731978B6}"/>
              </a:ext>
            </a:extLst>
          </p:cNvPr>
          <p:cNvCxnSpPr/>
          <p:nvPr/>
        </p:nvCxnSpPr>
        <p:spPr>
          <a:xfrm>
            <a:off x="2301240" y="4107446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ECE209-E875-4BF5-9DF0-D1AE81EAA9AB}"/>
              </a:ext>
            </a:extLst>
          </p:cNvPr>
          <p:cNvCxnSpPr/>
          <p:nvPr/>
        </p:nvCxnSpPr>
        <p:spPr>
          <a:xfrm>
            <a:off x="2148840" y="4168406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08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C235-7334-45D8-9E66-7D613C04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01D396C4-598C-4A0C-A216-D1AB1271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18542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A7BA5-612B-41D9-B785-9B65744BF3B2}"/>
              </a:ext>
            </a:extLst>
          </p:cNvPr>
          <p:cNvSpPr txBox="1"/>
          <p:nvPr/>
        </p:nvSpPr>
        <p:spPr>
          <a:xfrm>
            <a:off x="1246909" y="5850374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Karras</a:t>
            </a:r>
            <a:r>
              <a:rPr lang="en-US" dirty="0"/>
              <a:t>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38689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IEEE Signal Processing Magazine, 35(1),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1600" dirty="0" err="1"/>
              <a:t>Donahue</a:t>
            </a:r>
            <a:r>
              <a:rPr lang="es-ES" sz="1600" dirty="0"/>
              <a:t>, C., </a:t>
            </a:r>
            <a:r>
              <a:rPr lang="es-ES" sz="1600" dirty="0" err="1"/>
              <a:t>McAuley</a:t>
            </a:r>
            <a:r>
              <a:rPr lang="es-ES" sz="1600" dirty="0"/>
              <a:t>, J., &amp; </a:t>
            </a:r>
            <a:r>
              <a:rPr lang="es-ES" sz="1600" dirty="0" err="1"/>
              <a:t>Puckette</a:t>
            </a:r>
            <a:r>
              <a:rPr lang="es-ES" sz="1600" dirty="0"/>
              <a:t>, M. (2018). Adversarial Audio </a:t>
            </a:r>
            <a:r>
              <a:rPr lang="es-ES" sz="1600" dirty="0" err="1"/>
              <a:t>Synthesis</a:t>
            </a:r>
            <a:r>
              <a:rPr lang="es-ES" sz="1600" dirty="0"/>
              <a:t>.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Jesse, et al. "</a:t>
            </a:r>
            <a:r>
              <a:rPr lang="en-US" sz="1600" dirty="0" err="1"/>
              <a:t>Gansynth</a:t>
            </a:r>
            <a:r>
              <a:rPr lang="en-US" sz="1600" dirty="0"/>
              <a:t>: Adversarial neural audio synthesis."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arXiv:1902.08710 </a:t>
            </a:r>
            <a:r>
              <a:rPr lang="en-US" sz="1600" dirty="0"/>
              <a:t>(2019).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dirty="0" err="1"/>
              <a:t>CoRR.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Advances in Neural Information Processing Systems, 27, pp. 2672–2680. arXiv:1406.2661 [stat.ML]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al-dance-cropped">
            <a:hlinkClick r:id="" action="ppaction://media"/>
            <a:extLst>
              <a:ext uri="{FF2B5EF4-FFF2-40B4-BE49-F238E27FC236}">
                <a16:creationId xmlns:a16="http://schemas.microsoft.com/office/drawing/2014/main" id="{FC4F35B9-64A0-4F01-B589-501FEF745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7875" y="2896148"/>
            <a:ext cx="609600" cy="609600"/>
          </a:xfrm>
          <a:prstGeom prst="rect">
            <a:avLst/>
          </a:prstGeom>
        </p:spPr>
      </p:pic>
      <p:pic>
        <p:nvPicPr>
          <p:cNvPr id="6" name="midi-dance-cropped">
            <a:hlinkClick r:id="" action="ppaction://media"/>
            <a:extLst>
              <a:ext uri="{FF2B5EF4-FFF2-40B4-BE49-F238E27FC236}">
                <a16:creationId xmlns:a16="http://schemas.microsoft.com/office/drawing/2014/main" id="{EF3B2B30-7131-4BDF-97FD-92FD912630D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5184" y="2925829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E8466-3088-4EFF-943C-7FB378D92DAD}"/>
              </a:ext>
            </a:extLst>
          </p:cNvPr>
          <p:cNvSpPr txBox="1"/>
          <p:nvPr/>
        </p:nvSpPr>
        <p:spPr>
          <a:xfrm>
            <a:off x="2168013" y="2190446"/>
            <a:ext cx="384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Real recording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08E7F-4491-429E-AB50-4545DB83E76F}"/>
              </a:ext>
            </a:extLst>
          </p:cNvPr>
          <p:cNvSpPr txBox="1"/>
          <p:nvPr/>
        </p:nvSpPr>
        <p:spPr>
          <a:xfrm>
            <a:off x="6345108" y="2202703"/>
            <a:ext cx="4309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MIDI (file format)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4FAE6-D518-4E74-8355-BF163FE8FD6C}"/>
              </a:ext>
            </a:extLst>
          </p:cNvPr>
          <p:cNvSpPr txBox="1"/>
          <p:nvPr/>
        </p:nvSpPr>
        <p:spPr>
          <a:xfrm>
            <a:off x="1382923" y="3505748"/>
            <a:ext cx="5419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~20,000 kB (full song)</a:t>
            </a:r>
          </a:p>
          <a:p>
            <a:pPr algn="ctr"/>
            <a:r>
              <a:rPr lang="en-US" sz="2400" dirty="0"/>
              <a:t>(typically) Requires a group of people</a:t>
            </a:r>
          </a:p>
          <a:p>
            <a:pPr algn="ctr"/>
            <a:r>
              <a:rPr lang="en-US" sz="2400" dirty="0"/>
              <a:t>Require years of experience with music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04CA3-71AF-41EA-9D75-80CB1EA12572}"/>
              </a:ext>
            </a:extLst>
          </p:cNvPr>
          <p:cNvSpPr txBox="1"/>
          <p:nvPr/>
        </p:nvSpPr>
        <p:spPr>
          <a:xfrm>
            <a:off x="6548283" y="3505748"/>
            <a:ext cx="390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~20 kB (full song)</a:t>
            </a:r>
          </a:p>
          <a:p>
            <a:pPr algn="ctr"/>
            <a:r>
              <a:rPr lang="en-US" sz="2400" dirty="0"/>
              <a:t>Can be made by one person</a:t>
            </a:r>
          </a:p>
          <a:p>
            <a:pPr algn="ctr"/>
            <a:r>
              <a:rPr lang="en-US" sz="2400" dirty="0"/>
              <a:t>Require little to no musical expertise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260DD-E22B-4E0B-B563-CDAF33F35671}"/>
              </a:ext>
            </a:extLst>
          </p:cNvPr>
          <p:cNvSpPr txBox="1"/>
          <p:nvPr/>
        </p:nvSpPr>
        <p:spPr>
          <a:xfrm>
            <a:off x="2712495" y="1504811"/>
            <a:ext cx="681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Dance of the Sugar Plum Fairy by </a:t>
            </a:r>
            <a:r>
              <a:rPr lang="en-US" sz="2400" dirty="0" err="1"/>
              <a:t>Pyotr</a:t>
            </a:r>
            <a:r>
              <a:rPr lang="en-US" sz="2400" dirty="0"/>
              <a:t> Tchaikovsky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7FA4B-D972-4230-97D7-7C0F22089C74}"/>
              </a:ext>
            </a:extLst>
          </p:cNvPr>
          <p:cNvSpPr txBox="1"/>
          <p:nvPr/>
        </p:nvSpPr>
        <p:spPr>
          <a:xfrm>
            <a:off x="6307643" y="5906795"/>
            <a:ext cx="438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From the University of Arizona MIDI database (public domain) (http://midi.music.arizona.edu/Tschaikowsky/tsch_dspfe_com.mid ) using a leading </a:t>
            </a:r>
            <a:r>
              <a:rPr lang="en-US" sz="800" dirty="0" err="1"/>
              <a:t>soundfont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14C1-990F-4F19-9404-D361D6D7423D}"/>
              </a:ext>
            </a:extLst>
          </p:cNvPr>
          <p:cNvSpPr txBox="1"/>
          <p:nvPr/>
        </p:nvSpPr>
        <p:spPr>
          <a:xfrm>
            <a:off x="1900334" y="5906795"/>
            <a:ext cx="438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From free-stock-music.com (https://www.free-stock-music.com/music/tchaikovsky-dance-of-the-sugar-plum-fairy.mp3)</a:t>
            </a:r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30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Karras</a:t>
            </a:r>
            <a:r>
              <a:rPr lang="en-US" sz="1600" dirty="0"/>
              <a:t>, </a:t>
            </a:r>
            <a:r>
              <a:rPr lang="en-US" sz="1600" dirty="0" err="1"/>
              <a:t>Tero</a:t>
            </a:r>
            <a:r>
              <a:rPr lang="en-US" sz="1600" dirty="0"/>
              <a:t>, et al. "Progressive growing of </a:t>
            </a:r>
            <a:r>
              <a:rPr lang="en-US" sz="1600" dirty="0" err="1"/>
              <a:t>gans</a:t>
            </a:r>
            <a:r>
              <a:rPr lang="en-US" sz="1600" dirty="0"/>
              <a:t> for improved quality, stability, and variation."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arXiv:1710.10196</a:t>
            </a:r>
            <a:r>
              <a:rPr lang="en-US" sz="1600" dirty="0"/>
              <a:t> (2017).</a:t>
            </a:r>
            <a:endParaRPr lang="en-US" sz="1200" dirty="0"/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7197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C4C4-E4AB-431E-86D3-3232A0CA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pic>
        <p:nvPicPr>
          <p:cNvPr id="6146" name="Picture 2" descr="Image result for tpu">
            <a:extLst>
              <a:ext uri="{FF2B5EF4-FFF2-40B4-BE49-F238E27FC236}">
                <a16:creationId xmlns:a16="http://schemas.microsoft.com/office/drawing/2014/main" id="{AF57E473-55A6-4AC5-9B39-DB64F7C9C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125" y1="37726" x2="45125" y2="37726"/>
                        <a14:foregroundMark x1="47000" y1="32130" x2="47000" y2="32130"/>
                        <a14:foregroundMark x1="32000" y1="74368" x2="32000" y2="74368"/>
                        <a14:foregroundMark x1="32375" y1="76354" x2="32375" y2="76354"/>
                        <a14:foregroundMark x1="26625" y1="76173" x2="26625" y2="76173"/>
                        <a14:foregroundMark x1="47375" y1="38087" x2="47375" y2="38087"/>
                        <a14:foregroundMark x1="60125" y1="38628" x2="60125" y2="38628"/>
                        <a14:foregroundMark x1="74250" y1="25812" x2="74250" y2="25812"/>
                        <a14:foregroundMark x1="68125" y1="25451" x2="68125" y2="25451"/>
                        <a14:foregroundMark x1="72500" y1="23105" x2="72500" y2="23105"/>
                        <a14:foregroundMark x1="28500" y1="23466" x2="28500" y2="23466"/>
                        <a14:foregroundMark x1="83750" y1="35199" x2="83750" y2="35199"/>
                        <a14:foregroundMark x1="84750" y1="34657" x2="84750" y2="34657"/>
                        <a14:foregroundMark x1="47875" y1="36101" x2="47875" y2="36101"/>
                        <a14:foregroundMark x1="84500" y1="64982" x2="84500" y2="64982"/>
                        <a14:foregroundMark x1="13500" y1="46751" x2="13500" y2="46751"/>
                        <a14:foregroundMark x1="13250" y1="54693" x2="13250" y2="54693"/>
                        <a14:foregroundMark x1="12625" y1="53069" x2="12625" y2="53069"/>
                        <a14:foregroundMark x1="11875" y1="46751" x2="11875" y2="46751"/>
                        <a14:foregroundMark x1="12625" y1="51625" x2="12625" y2="51625"/>
                        <a14:foregroundMark x1="12375" y1="46931" x2="12375" y2="46931"/>
                        <a14:foregroundMark x1="12250" y1="44765" x2="12250" y2="44765"/>
                        <a14:foregroundMark x1="85625" y1="34838" x2="85625" y2="34838"/>
                        <a14:foregroundMark x1="83875" y1="25632" x2="83875" y2="25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77" y="2042672"/>
            <a:ext cx="4663440" cy="32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7BAB1E-D7BD-4636-9225-A858A1ED64AC}"/>
              </a:ext>
            </a:extLst>
          </p:cNvPr>
          <p:cNvSpPr txBox="1"/>
          <p:nvPr/>
        </p:nvSpPr>
        <p:spPr>
          <a:xfrm>
            <a:off x="5092951" y="3122263"/>
            <a:ext cx="3477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TPU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A0BB16-5FA4-42BE-BE6F-67DE559F259F}"/>
              </a:ext>
            </a:extLst>
          </p:cNvPr>
          <p:cNvCxnSpPr>
            <a:cxnSpLocks/>
          </p:cNvCxnSpPr>
          <p:nvPr/>
        </p:nvCxnSpPr>
        <p:spPr>
          <a:xfrm>
            <a:off x="6254664" y="4453289"/>
            <a:ext cx="106680" cy="5181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723005-BE5F-4DBF-8231-68B33A8173D6}"/>
              </a:ext>
            </a:extLst>
          </p:cNvPr>
          <p:cNvCxnSpPr>
            <a:cxnSpLocks/>
          </p:cNvCxnSpPr>
          <p:nvPr/>
        </p:nvCxnSpPr>
        <p:spPr>
          <a:xfrm flipH="1">
            <a:off x="5486062" y="4971449"/>
            <a:ext cx="875282" cy="21242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5845D-9628-4B09-8487-373ED7B14C5E}"/>
              </a:ext>
            </a:extLst>
          </p:cNvPr>
          <p:cNvCxnSpPr>
            <a:cxnSpLocks/>
          </p:cNvCxnSpPr>
          <p:nvPr/>
        </p:nvCxnSpPr>
        <p:spPr>
          <a:xfrm flipH="1">
            <a:off x="7138923" y="4953000"/>
            <a:ext cx="417012" cy="6160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13B870-1612-4DF7-A042-CDBCF8DDD757}"/>
              </a:ext>
            </a:extLst>
          </p:cNvPr>
          <p:cNvCxnSpPr/>
          <p:nvPr/>
        </p:nvCxnSpPr>
        <p:spPr>
          <a:xfrm>
            <a:off x="7347429" y="4434840"/>
            <a:ext cx="213360" cy="5181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234A1D-55B0-4C63-BD5D-C8516B0318CF}"/>
              </a:ext>
            </a:extLst>
          </p:cNvPr>
          <p:cNvCxnSpPr/>
          <p:nvPr/>
        </p:nvCxnSpPr>
        <p:spPr>
          <a:xfrm>
            <a:off x="960120" y="3122263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41A6B-4F0B-4730-A777-1F54C5AE8686}"/>
              </a:ext>
            </a:extLst>
          </p:cNvPr>
          <p:cNvCxnSpPr/>
          <p:nvPr/>
        </p:nvCxnSpPr>
        <p:spPr>
          <a:xfrm>
            <a:off x="1112520" y="3621309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621BDD-4B0A-4A72-A5C0-C392F1AD0893}"/>
              </a:ext>
            </a:extLst>
          </p:cNvPr>
          <p:cNvCxnSpPr/>
          <p:nvPr/>
        </p:nvCxnSpPr>
        <p:spPr>
          <a:xfrm>
            <a:off x="1112520" y="3274663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196EBD-600C-4879-B950-C75AE529DCD2}"/>
              </a:ext>
            </a:extLst>
          </p:cNvPr>
          <p:cNvCxnSpPr/>
          <p:nvPr/>
        </p:nvCxnSpPr>
        <p:spPr>
          <a:xfrm>
            <a:off x="1264920" y="3333686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5C68C8-E0AA-4904-8095-8D3B8067236F}"/>
              </a:ext>
            </a:extLst>
          </p:cNvPr>
          <p:cNvCxnSpPr/>
          <p:nvPr/>
        </p:nvCxnSpPr>
        <p:spPr>
          <a:xfrm>
            <a:off x="1722120" y="3547046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6D8CA6-B12A-401D-9979-F35FD1FB3960}"/>
              </a:ext>
            </a:extLst>
          </p:cNvPr>
          <p:cNvCxnSpPr/>
          <p:nvPr/>
        </p:nvCxnSpPr>
        <p:spPr>
          <a:xfrm>
            <a:off x="1722120" y="3731863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75EBDD-B4A4-485E-B4EB-B6B9D711EA92}"/>
              </a:ext>
            </a:extLst>
          </p:cNvPr>
          <p:cNvCxnSpPr/>
          <p:nvPr/>
        </p:nvCxnSpPr>
        <p:spPr>
          <a:xfrm>
            <a:off x="1417320" y="3929983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A79FA9-016B-42F9-9EED-3CA1731978B6}"/>
              </a:ext>
            </a:extLst>
          </p:cNvPr>
          <p:cNvCxnSpPr/>
          <p:nvPr/>
        </p:nvCxnSpPr>
        <p:spPr>
          <a:xfrm>
            <a:off x="1264920" y="4137926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ECE209-E875-4BF5-9DF0-D1AE81EAA9AB}"/>
              </a:ext>
            </a:extLst>
          </p:cNvPr>
          <p:cNvCxnSpPr/>
          <p:nvPr/>
        </p:nvCxnSpPr>
        <p:spPr>
          <a:xfrm>
            <a:off x="1112520" y="4198886"/>
            <a:ext cx="31394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8" name="Picture 4" descr="https://banner2.kisspng.com/20180315/the/kisspng-brick-wall-clip-art-getting-dressed-clipart-5aaa043c024be9.4868269615210916440094.jpg">
            <a:extLst>
              <a:ext uri="{FF2B5EF4-FFF2-40B4-BE49-F238E27FC236}">
                <a16:creationId xmlns:a16="http://schemas.microsoft.com/office/drawing/2014/main" id="{5A9606D3-501B-4EEF-911D-003BDBC7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84933" y="2042672"/>
            <a:ext cx="2619895" cy="377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3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C4C4-E4AB-431E-86D3-3232A0CA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671E4-4641-4C59-AC93-490CD92942E9}"/>
              </a:ext>
            </a:extLst>
          </p:cNvPr>
          <p:cNvGrpSpPr/>
          <p:nvPr/>
        </p:nvGrpSpPr>
        <p:grpSpPr>
          <a:xfrm>
            <a:off x="2758440" y="1972837"/>
            <a:ext cx="2346960" cy="1020623"/>
            <a:chOff x="1356360" y="1250192"/>
            <a:chExt cx="8203298" cy="3526346"/>
          </a:xfrm>
        </p:grpSpPr>
        <p:pic>
          <p:nvPicPr>
            <p:cNvPr id="6146" name="Picture 2" descr="Image result for tpu">
              <a:extLst>
                <a:ext uri="{FF2B5EF4-FFF2-40B4-BE49-F238E27FC236}">
                  <a16:creationId xmlns:a16="http://schemas.microsoft.com/office/drawing/2014/main" id="{AF57E473-55A6-4AC5-9B39-DB64F7C9C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125" y1="37726" x2="45125" y2="37726"/>
                          <a14:foregroundMark x1="47000" y1="32130" x2="47000" y2="32130"/>
                          <a14:foregroundMark x1="32000" y1="74368" x2="32000" y2="74368"/>
                          <a14:foregroundMark x1="32375" y1="76354" x2="32375" y2="76354"/>
                          <a14:foregroundMark x1="26625" y1="76173" x2="26625" y2="76173"/>
                          <a14:foregroundMark x1="47375" y1="38087" x2="47375" y2="38087"/>
                          <a14:foregroundMark x1="60125" y1="38628" x2="60125" y2="38628"/>
                          <a14:foregroundMark x1="74250" y1="25812" x2="74250" y2="25812"/>
                          <a14:foregroundMark x1="68125" y1="25451" x2="68125" y2="25451"/>
                          <a14:foregroundMark x1="72500" y1="23105" x2="72500" y2="23105"/>
                          <a14:foregroundMark x1="28500" y1="23466" x2="28500" y2="23466"/>
                          <a14:foregroundMark x1="83750" y1="35199" x2="83750" y2="35199"/>
                          <a14:foregroundMark x1="84750" y1="34657" x2="84750" y2="34657"/>
                          <a14:foregroundMark x1="47875" y1="36101" x2="47875" y2="36101"/>
                          <a14:foregroundMark x1="84500" y1="64982" x2="84500" y2="64982"/>
                          <a14:foregroundMark x1="13500" y1="46751" x2="13500" y2="46751"/>
                          <a14:foregroundMark x1="13250" y1="54693" x2="13250" y2="54693"/>
                          <a14:foregroundMark x1="12625" y1="53069" x2="12625" y2="53069"/>
                          <a14:foregroundMark x1="11875" y1="46751" x2="11875" y2="46751"/>
                          <a14:foregroundMark x1="12625" y1="51625" x2="12625" y2="51625"/>
                          <a14:foregroundMark x1="12375" y1="46931" x2="12375" y2="46931"/>
                          <a14:foregroundMark x1="12250" y1="44765" x2="12250" y2="44765"/>
                          <a14:foregroundMark x1="85625" y1="34838" x2="85625" y2="34838"/>
                          <a14:foregroundMark x1="83875" y1="25632" x2="83875" y2="256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218" y="1250192"/>
              <a:ext cx="4663440" cy="3229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A0BB16-5FA4-42BE-BE6F-67DE559F259F}"/>
                </a:ext>
              </a:extLst>
            </p:cNvPr>
            <p:cNvCxnSpPr>
              <a:cxnSpLocks/>
            </p:cNvCxnSpPr>
            <p:nvPr/>
          </p:nvCxnSpPr>
          <p:spPr>
            <a:xfrm>
              <a:off x="6650904" y="3660809"/>
              <a:ext cx="106680" cy="51816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723005-BE5F-4DBF-8231-68B33A817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2302" y="4178969"/>
              <a:ext cx="875282" cy="212424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6F5845D-9628-4B09-8487-373ED7B14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5163" y="4160520"/>
              <a:ext cx="417012" cy="61601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13B870-1612-4DF7-A042-CDBCF8DDD757}"/>
                </a:ext>
              </a:extLst>
            </p:cNvPr>
            <p:cNvCxnSpPr/>
            <p:nvPr/>
          </p:nvCxnSpPr>
          <p:spPr>
            <a:xfrm>
              <a:off x="7743669" y="3642360"/>
              <a:ext cx="213360" cy="51816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234A1D-55B0-4C63-BD5D-C8516B0318CF}"/>
                </a:ext>
              </a:extLst>
            </p:cNvPr>
            <p:cNvCxnSpPr/>
            <p:nvPr/>
          </p:nvCxnSpPr>
          <p:spPr>
            <a:xfrm>
              <a:off x="1356360" y="2329783"/>
              <a:ext cx="31394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8E41A6B-4F0B-4730-A777-1F54C5AE8686}"/>
                </a:ext>
              </a:extLst>
            </p:cNvPr>
            <p:cNvCxnSpPr/>
            <p:nvPr/>
          </p:nvCxnSpPr>
          <p:spPr>
            <a:xfrm>
              <a:off x="1508760" y="2828829"/>
              <a:ext cx="31394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621BDD-4B0A-4A72-A5C0-C392F1AD0893}"/>
                </a:ext>
              </a:extLst>
            </p:cNvPr>
            <p:cNvCxnSpPr/>
            <p:nvPr/>
          </p:nvCxnSpPr>
          <p:spPr>
            <a:xfrm>
              <a:off x="1508760" y="2482183"/>
              <a:ext cx="31394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196EBD-600C-4879-B950-C75AE529DCD2}"/>
                </a:ext>
              </a:extLst>
            </p:cNvPr>
            <p:cNvCxnSpPr/>
            <p:nvPr/>
          </p:nvCxnSpPr>
          <p:spPr>
            <a:xfrm>
              <a:off x="1661160" y="2541206"/>
              <a:ext cx="31394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C5C68C8-E0AA-4904-8095-8D3B8067236F}"/>
                </a:ext>
              </a:extLst>
            </p:cNvPr>
            <p:cNvCxnSpPr/>
            <p:nvPr/>
          </p:nvCxnSpPr>
          <p:spPr>
            <a:xfrm>
              <a:off x="2118360" y="2754566"/>
              <a:ext cx="31394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56D8CA6-B12A-401D-9979-F35FD1FB3960}"/>
                </a:ext>
              </a:extLst>
            </p:cNvPr>
            <p:cNvCxnSpPr/>
            <p:nvPr/>
          </p:nvCxnSpPr>
          <p:spPr>
            <a:xfrm>
              <a:off x="2118360" y="2939383"/>
              <a:ext cx="31394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75EBDD-B4A4-485E-B4EB-B6B9D711EA92}"/>
                </a:ext>
              </a:extLst>
            </p:cNvPr>
            <p:cNvCxnSpPr/>
            <p:nvPr/>
          </p:nvCxnSpPr>
          <p:spPr>
            <a:xfrm>
              <a:off x="1813560" y="3137503"/>
              <a:ext cx="31394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A79FA9-016B-42F9-9EED-3CA1731978B6}"/>
                </a:ext>
              </a:extLst>
            </p:cNvPr>
            <p:cNvCxnSpPr/>
            <p:nvPr/>
          </p:nvCxnSpPr>
          <p:spPr>
            <a:xfrm>
              <a:off x="1661160" y="3345446"/>
              <a:ext cx="31394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ECE209-E875-4BF5-9DF0-D1AE81EAA9AB}"/>
                </a:ext>
              </a:extLst>
            </p:cNvPr>
            <p:cNvCxnSpPr/>
            <p:nvPr/>
          </p:nvCxnSpPr>
          <p:spPr>
            <a:xfrm>
              <a:off x="1508760" y="3406406"/>
              <a:ext cx="31394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050" name="Picture 2" descr="Image result for cliff clipart">
            <a:extLst>
              <a:ext uri="{FF2B5EF4-FFF2-40B4-BE49-F238E27FC236}">
                <a16:creationId xmlns:a16="http://schemas.microsoft.com/office/drawing/2014/main" id="{BE2D5D46-2A12-4801-AE43-32DEC6295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8" b="4108"/>
          <a:stretch/>
        </p:blipFill>
        <p:spPr bwMode="auto">
          <a:xfrm flipH="1">
            <a:off x="1276703" y="3069823"/>
            <a:ext cx="4998721" cy="265726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harks circling clipart">
            <a:extLst>
              <a:ext uri="{FF2B5EF4-FFF2-40B4-BE49-F238E27FC236}">
                <a16:creationId xmlns:a16="http://schemas.microsoft.com/office/drawing/2014/main" id="{05CC32EA-0D76-4129-A68E-A1CF4E5C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5270183"/>
            <a:ext cx="4679632" cy="74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813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F61-86EB-419A-9ACA-62D12CE7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6B1C2-7F88-45CF-B85E-700CFF0B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Dance of the Sugar Plum Fairy MIDI is from the University of Arizona MIDI database (public domain) using a leading </a:t>
            </a:r>
            <a:r>
              <a:rPr lang="en-US" dirty="0" err="1"/>
              <a:t>soundfont</a:t>
            </a:r>
            <a:r>
              <a:rPr lang="en-US" dirty="0"/>
              <a:t> and from free-stock-music.com; all audio has been rescaled, and figures were made from this audio</a:t>
            </a:r>
          </a:p>
          <a:p>
            <a:r>
              <a:rPr lang="en-US" dirty="0"/>
              <a:t>The </a:t>
            </a:r>
            <a:r>
              <a:rPr lang="en-US" dirty="0" err="1"/>
              <a:t>Nsynth</a:t>
            </a:r>
            <a:r>
              <a:rPr lang="en-US" dirty="0"/>
              <a:t> </a:t>
            </a:r>
            <a:r>
              <a:rPr lang="en-US" dirty="0" err="1"/>
              <a:t>datatset</a:t>
            </a:r>
            <a:r>
              <a:rPr lang="en-US" dirty="0"/>
              <a:t> and </a:t>
            </a:r>
            <a:r>
              <a:rPr lang="en-US" dirty="0" err="1"/>
              <a:t>WaveNet</a:t>
            </a:r>
            <a:r>
              <a:rPr lang="en-US" dirty="0"/>
              <a:t> autoencoder diagram is from Engel et al. (2017)</a:t>
            </a:r>
          </a:p>
          <a:p>
            <a:r>
              <a:rPr lang="en-US" dirty="0"/>
              <a:t>Neuron and dense neural network diagrams are from Michael Nielsen’s “Neural Networks and Deep Learning,” licensed under a </a:t>
            </a:r>
            <a:r>
              <a:rPr lang="en-US" dirty="0">
                <a:hlinkClick r:id="rId3"/>
              </a:rPr>
              <a:t>Creative Commons Attribution-NonCommercial 3.0 Unported License</a:t>
            </a:r>
            <a:r>
              <a:rPr lang="en-US" dirty="0"/>
              <a:t>.</a:t>
            </a:r>
          </a:p>
          <a:p>
            <a:r>
              <a:rPr lang="en-US" dirty="0"/>
              <a:t>Loss curve diagram is from rasbt.github.io </a:t>
            </a:r>
          </a:p>
          <a:p>
            <a:r>
              <a:rPr lang="en-US" dirty="0"/>
              <a:t>Using Convolutional Neural Network for Determining Reticulocyte Percentage in Cats - Scientific Figure on ResearchGate. Available from: https://</a:t>
            </a:r>
            <a:r>
              <a:rPr lang="en-US" dirty="0" err="1"/>
              <a:t>www.researchgate.net</a:t>
            </a:r>
            <a:r>
              <a:rPr lang="en-US" dirty="0"/>
              <a:t>/figure/Convolutional-neural-network-LeNet-5-from-LeCun-et-al-4_fig1_323747175 [accessed 2 Dec, 2018].</a:t>
            </a:r>
          </a:p>
          <a:p>
            <a:r>
              <a:rPr lang="en-US" dirty="0"/>
              <a:t>Single convolution GIF is from </a:t>
            </a:r>
            <a:r>
              <a:rPr lang="en-US" dirty="0">
                <a:hlinkClick r:id="rId4"/>
              </a:rPr>
              <a:t>https://github.com/vdumoulin/conv_arithmetic</a:t>
            </a:r>
            <a:r>
              <a:rPr lang="en-US" dirty="0"/>
              <a:t> Accompanying paper is at </a:t>
            </a:r>
            <a:r>
              <a:rPr lang="en-US" b="1" dirty="0">
                <a:hlinkClick r:id="rId5"/>
              </a:rPr>
              <a:t>arXiv:1603.07285v1</a:t>
            </a:r>
            <a:r>
              <a:rPr lang="en-US" b="1" dirty="0"/>
              <a:t> [stat.ML]</a:t>
            </a:r>
          </a:p>
          <a:p>
            <a:r>
              <a:rPr lang="en-US" dirty="0"/>
              <a:t>Non-GIF CNN diagrams were as seen in and as cited by “An intuitive guide to Convolutional Neural Networks” by </a:t>
            </a:r>
            <a:r>
              <a:rPr lang="en-US" u="sng" dirty="0">
                <a:hlinkClick r:id="rId6" tooltip="Go to the profile of Daphne Cornelisse"/>
              </a:rPr>
              <a:t>Daphne </a:t>
            </a:r>
            <a:r>
              <a:rPr lang="en-US" u="sng" dirty="0" err="1">
                <a:hlinkClick r:id="rId6" tooltip="Go to the profile of Daphne Cornelisse"/>
              </a:rPr>
              <a:t>Cornelisse</a:t>
            </a:r>
            <a:endParaRPr lang="en-US" dirty="0"/>
          </a:p>
          <a:p>
            <a:r>
              <a:rPr lang="en-US" dirty="0"/>
              <a:t>Autoencoder diagram is from Prof. </a:t>
            </a:r>
            <a:r>
              <a:rPr lang="en-US" dirty="0" err="1"/>
              <a:t>Seungchul</a:t>
            </a:r>
            <a:r>
              <a:rPr lang="en-US" dirty="0"/>
              <a:t> Lee’s GitHub: </a:t>
            </a:r>
            <a:r>
              <a:rPr lang="en-US" dirty="0">
                <a:hlinkClick r:id="rId7"/>
              </a:rPr>
              <a:t>http://i-systems.github.io/HSE545/machine%20learning%20all/Workshop/CAE/06_CAE_Autoencoder.html</a:t>
            </a:r>
            <a:endParaRPr lang="en-US" dirty="0"/>
          </a:p>
          <a:p>
            <a:r>
              <a:rPr lang="en-US" dirty="0"/>
              <a:t>Walking the latent space diagram is from Radford, Metz, &amp; </a:t>
            </a:r>
            <a:r>
              <a:rPr lang="en-US" dirty="0" err="1"/>
              <a:t>Chintala</a:t>
            </a:r>
            <a:r>
              <a:rPr lang="en-US" dirty="0"/>
              <a:t> (2016)</a:t>
            </a:r>
          </a:p>
          <a:p>
            <a:r>
              <a:rPr lang="en-US" dirty="0"/>
              <a:t>Violin in latent space slide is from clipart-library.com, clarinet is from dumielauxepices.net</a:t>
            </a:r>
          </a:p>
          <a:p>
            <a:r>
              <a:rPr lang="en-US" dirty="0"/>
              <a:t>All graphs were created by me in </a:t>
            </a:r>
            <a:r>
              <a:rPr lang="en-US" dirty="0" err="1"/>
              <a:t>MatPlotLib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1B36-EF0F-4ECE-9DA9-7DBEFE36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 (from 1</a:t>
            </a:r>
            <a:r>
              <a:rPr lang="en-US" baseline="30000" dirty="0"/>
              <a:t>st</a:t>
            </a:r>
            <a:r>
              <a:rPr lang="en-US" dirty="0"/>
              <a:t> quarter, now outdated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C9AA-9134-431A-B30F-90A740C2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MORE PICTURES, LESS WORDS (at least 2 pics per slide, don’t do it by words if you can picture)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Axes on spectrograms, label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bridges/connecting each slide to the next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More color contrast in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hook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Key for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Two audio side by side for midi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Audio for spectrogram without phases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Justification for project, both now and final goal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 life application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Which part of slides go under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Cite Medium.com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Label diagrams better (axes on spectrogram, title of </a:t>
            </a:r>
            <a:r>
              <a:rPr lang="en-US" sz="1800" dirty="0" err="1"/>
              <a:t>vaes</a:t>
            </a:r>
            <a:r>
              <a:rPr lang="en-US" sz="1800" dirty="0"/>
              <a:t> and </a:t>
            </a:r>
            <a:r>
              <a:rPr lang="en-US" sz="1800" dirty="0" err="1"/>
              <a:t>gans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Elaborate on classification vs generation, maybe remove that slide or expand that slide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Could connect to imputation, need better bridge from previous slide to that one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Connect VAEs and GANs: encoder and generator parallel, how latent spaces connect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3198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1F877-438C-419F-9432-A202CD39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audio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2D76C-8E42-4475-BDD9-C9243E993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3" y="2166586"/>
            <a:ext cx="5297107" cy="3531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71A5F-1F24-42BC-B8E6-903E6CEAD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52" y="2166585"/>
            <a:ext cx="5246295" cy="3531405"/>
          </a:xfrm>
          <a:prstGeom prst="rect">
            <a:avLst/>
          </a:prstGeom>
        </p:spPr>
      </p:pic>
      <p:pic>
        <p:nvPicPr>
          <p:cNvPr id="14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F5351F42-D6CA-49FE-A905-96F43EE98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3588" y="896847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43ADD-519C-409E-AAB9-B8F84DB52C7A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219432358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6FCE4-5E1C-4F7A-A569-CC17F27B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10"/>
          <a:stretch/>
        </p:blipFill>
        <p:spPr>
          <a:xfrm>
            <a:off x="1097281" y="1887794"/>
            <a:ext cx="10058400" cy="4155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794E6-3CA7-4B39-9EEB-811440C4C3FF}"/>
              </a:ext>
            </a:extLst>
          </p:cNvPr>
          <p:cNvSpPr txBox="1"/>
          <p:nvPr/>
        </p:nvSpPr>
        <p:spPr>
          <a:xfrm>
            <a:off x="1097280" y="6086325"/>
            <a:ext cx="5743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Picture from </a:t>
            </a:r>
            <a:r>
              <a:rPr lang="en-US" sz="800" dirty="0" err="1"/>
              <a:t>MIDIEditor</a:t>
            </a:r>
            <a:r>
              <a:rPr lang="en-US" sz="800" dirty="0"/>
              <a:t> view of the Dance of the Sugar Plum Fairy MIDI file from the University of Arizona used earlier</a:t>
            </a:r>
          </a:p>
        </p:txBody>
      </p:sp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5FDB9-CD4D-45B1-AFE8-EAA843A3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5" y="2214520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0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3" name="Picture 2" descr="http://neuralnetworksanddeeplearning.com/images/tikz9.png">
            <a:extLst>
              <a:ext uri="{FF2B5EF4-FFF2-40B4-BE49-F238E27FC236}">
                <a16:creationId xmlns:a16="http://schemas.microsoft.com/office/drawing/2014/main" id="{F9F50AE2-ABC7-46B9-8564-E0731DDD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65"/>
          <a:stretch/>
        </p:blipFill>
        <p:spPr bwMode="auto">
          <a:xfrm>
            <a:off x="3339035" y="3047381"/>
            <a:ext cx="3090072" cy="20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/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/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/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/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/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F7DD959-8DF0-4A94-A517-D8FDF293A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51" y="2238652"/>
            <a:ext cx="2526368" cy="16842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3F4419-90EF-4639-81FB-CC6FA9CD5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12" y="4116327"/>
            <a:ext cx="2797733" cy="1865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4FEDAD-2AA6-4BD8-A866-527456808D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77" y="2114513"/>
            <a:ext cx="2425966" cy="161731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6166114-D90D-407D-B25E-A2B0B99840B6}"/>
              </a:ext>
            </a:extLst>
          </p:cNvPr>
          <p:cNvSpPr/>
          <p:nvPr/>
        </p:nvSpPr>
        <p:spPr>
          <a:xfrm>
            <a:off x="6387678" y="3880300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B37B6-845B-458C-88AF-F09A9A428818}"/>
              </a:ext>
            </a:extLst>
          </p:cNvPr>
          <p:cNvSpPr/>
          <p:nvPr/>
        </p:nvSpPr>
        <p:spPr>
          <a:xfrm>
            <a:off x="7650862" y="3837763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79343-76BF-4800-9E3F-40F2A2B08F52}"/>
              </a:ext>
            </a:extLst>
          </p:cNvPr>
          <p:cNvSpPr txBox="1"/>
          <p:nvPr/>
        </p:nvSpPr>
        <p:spPr>
          <a:xfrm>
            <a:off x="4732415" y="4449204"/>
            <a:ext cx="1536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B46D5-E927-46B4-A9D6-2DDD289AADEC}"/>
              </a:ext>
            </a:extLst>
          </p:cNvPr>
          <p:cNvSpPr txBox="1"/>
          <p:nvPr/>
        </p:nvSpPr>
        <p:spPr>
          <a:xfrm>
            <a:off x="4108654" y="4843305"/>
            <a:ext cx="2256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Michael </a:t>
            </a:r>
            <a:r>
              <a:rPr lang="en-US" sz="800" dirty="0" err="1"/>
              <a:t>Neilsen’s</a:t>
            </a:r>
            <a:r>
              <a:rPr lang="en-US" sz="800" dirty="0"/>
              <a:t> book at http://neuralnetworksanddeeplearning.com/</a:t>
            </a:r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7" grpId="0"/>
      <p:bldP spid="34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6539" r="2628"/>
          <a:stretch/>
        </p:blipFill>
        <p:spPr bwMode="auto">
          <a:xfrm>
            <a:off x="1097280" y="1899592"/>
            <a:ext cx="4082243" cy="41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D245FB-0496-4579-A7E1-78F95A2CB69E}"/>
              </a:ext>
            </a:extLst>
          </p:cNvPr>
          <p:cNvSpPr txBox="1"/>
          <p:nvPr/>
        </p:nvSpPr>
        <p:spPr>
          <a:xfrm>
            <a:off x="5179522" y="3558848"/>
            <a:ext cx="1449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Cost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5629E-299D-493B-A003-ABDCA1702C68}"/>
              </a:ext>
            </a:extLst>
          </p:cNvPr>
          <p:cNvSpPr txBox="1"/>
          <p:nvPr/>
        </p:nvSpPr>
        <p:spPr>
          <a:xfrm>
            <a:off x="4080397" y="5913121"/>
            <a:ext cx="254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Backpropagation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44FB57-DAB3-4D84-9784-59DFD1C2520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706880" y="6143954"/>
            <a:ext cx="2373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loss function gradient">
            <a:extLst>
              <a:ext uri="{FF2B5EF4-FFF2-40B4-BE49-F238E27FC236}">
                <a16:creationId xmlns:a16="http://schemas.microsoft.com/office/drawing/2014/main" id="{FE537BC7-42E9-46B9-8273-87E3107C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13" y="2362807"/>
            <a:ext cx="5467502" cy="292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5EA32-60C4-49E7-B0DD-9351EFC531C2}"/>
              </a:ext>
            </a:extLst>
          </p:cNvPr>
          <p:cNvSpPr txBox="1"/>
          <p:nvPr/>
        </p:nvSpPr>
        <p:spPr>
          <a:xfrm>
            <a:off x="332499" y="5664376"/>
            <a:ext cx="2256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Michael </a:t>
            </a:r>
            <a:r>
              <a:rPr lang="en-US" sz="800" dirty="0" err="1"/>
              <a:t>Neilsen’s</a:t>
            </a:r>
            <a:r>
              <a:rPr lang="en-US" sz="800" dirty="0"/>
              <a:t> book at http://neuralnetworksanddeeplearning.com/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583EA-B2A6-4777-BF19-79C85252ADD4}"/>
              </a:ext>
            </a:extLst>
          </p:cNvPr>
          <p:cNvSpPr txBox="1"/>
          <p:nvPr/>
        </p:nvSpPr>
        <p:spPr>
          <a:xfrm>
            <a:off x="6543675" y="5328664"/>
            <a:ext cx="438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</a:t>
            </a:r>
            <a:r>
              <a:rPr lang="en-US" sz="800" dirty="0" err="1"/>
              <a:t>Rasbt’s</a:t>
            </a:r>
            <a:r>
              <a:rPr lang="en-US" sz="800" dirty="0"/>
              <a:t> GitHub for gradient descent visualizations, https://rasbt.github.io/mlxtend/user_guide/general_concepts/gradient-optimization/</a:t>
            </a:r>
          </a:p>
        </p:txBody>
      </p:sp>
    </p:spTree>
    <p:extLst>
      <p:ext uri="{BB962C8B-B14F-4D97-AF65-F5344CB8AC3E}">
        <p14:creationId xmlns:p14="http://schemas.microsoft.com/office/powerpoint/2010/main" val="15263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1E53-4F04-4659-BEC9-1228565A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3C47B-9E8A-484A-822B-D6B14BDFA0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677510"/>
            <a:ext cx="9753600" cy="48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4FE7E8-4176-4B7D-B6A3-15F91B3BAA5B}"/>
              </a:ext>
            </a:extLst>
          </p:cNvPr>
          <p:cNvSpPr txBox="1"/>
          <p:nvPr/>
        </p:nvSpPr>
        <p:spPr>
          <a:xfrm>
            <a:off x="3683317" y="5008188"/>
            <a:ext cx="4886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https://www.scienceabc.com/wp-content/uploads/2017/11/Sound-waves-coming-from-speaker-to-ear.webp</a:t>
            </a:r>
          </a:p>
        </p:txBody>
      </p:sp>
    </p:spTree>
    <p:extLst>
      <p:ext uri="{BB962C8B-B14F-4D97-AF65-F5344CB8AC3E}">
        <p14:creationId xmlns:p14="http://schemas.microsoft.com/office/powerpoint/2010/main" val="4149902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Variational autoencoders (VAEs)</a:t>
            </a:r>
          </a:p>
          <a:p>
            <a:r>
              <a:rPr lang="en-US" dirty="0"/>
              <a:t>Generative adversarial networks (GANs) 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44285" y="5074469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06690" y="1139861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06690" y="4438972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40584" y="3019201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595202" y="459898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09887" y="3351657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594676" y="2791657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594924" y="3895792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54943" y="3313040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47873" y="3343852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22374" y="1675896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3464C0AC-C739-40A3-9BCF-4B1A899DD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396" y="3942531"/>
            <a:ext cx="914400" cy="9144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01DEEDC-2EF1-4151-801D-C01799C2D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/>
              <p:nvPr/>
            </p:nvSpPr>
            <p:spPr>
              <a:xfrm>
                <a:off x="4929128" y="262343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28" y="2623439"/>
                <a:ext cx="1737360" cy="1828800"/>
              </a:xfrm>
              <a:prstGeom prst="flowChartAlternateProcess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Pencil">
            <a:extLst>
              <a:ext uri="{FF2B5EF4-FFF2-40B4-BE49-F238E27FC236}">
                <a16:creationId xmlns:a16="http://schemas.microsoft.com/office/drawing/2014/main" id="{783120BA-4EAD-47FA-A191-2E209B876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8749" y="37450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4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4257367" y="594359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407C6-FF13-433E-AA18-D556F6515398}"/>
              </a:ext>
            </a:extLst>
          </p:cNvPr>
          <p:cNvSpPr txBox="1"/>
          <p:nvPr/>
        </p:nvSpPr>
        <p:spPr>
          <a:xfrm>
            <a:off x="4288363" y="294468"/>
            <a:ext cx="3302056" cy="61528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BE3E8-C674-467F-B726-443E391A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  <a:br>
              <a:rPr lang="en-US" dirty="0"/>
            </a:br>
            <a:r>
              <a:rPr lang="en-US" dirty="0"/>
              <a:t>(VAE)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648F8-F567-4591-BBF8-8A2D6C5EA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CF9C3-8B68-4BD1-A515-10266ADC4308}"/>
              </a:ext>
            </a:extLst>
          </p:cNvPr>
          <p:cNvSpPr txBox="1"/>
          <p:nvPr/>
        </p:nvSpPr>
        <p:spPr>
          <a:xfrm>
            <a:off x="5715875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41C63-EA12-448C-9D94-BBC0D83CB05D}"/>
              </a:ext>
            </a:extLst>
          </p:cNvPr>
          <p:cNvSpPr txBox="1"/>
          <p:nvPr/>
        </p:nvSpPr>
        <p:spPr>
          <a:xfrm>
            <a:off x="9017931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318FB-8F4D-4D70-AA68-80B1F21827D2}"/>
              </a:ext>
            </a:extLst>
          </p:cNvPr>
          <p:cNvSpPr txBox="1"/>
          <p:nvPr/>
        </p:nvSpPr>
        <p:spPr>
          <a:xfrm>
            <a:off x="7113722" y="2371241"/>
            <a:ext cx="867905" cy="15188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0B04BB1-EB3A-4CFB-9908-22A504776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  <p:pic>
        <p:nvPicPr>
          <p:cNvPr id="4" name="dance-scaled">
            <a:hlinkClick r:id="" action="ppaction://media"/>
            <a:extLst>
              <a:ext uri="{FF2B5EF4-FFF2-40B4-BE49-F238E27FC236}">
                <a16:creationId xmlns:a16="http://schemas.microsoft.com/office/drawing/2014/main" id="{0CA72133-95E2-4C01-B7FC-38E8E8F3F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707BBE1-D5C3-489B-A5E6-E70992EDFA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A5A80-2DC5-46EA-873B-3A25D6C4F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Actual recording</a:t>
            </a:r>
          </a:p>
        </p:txBody>
      </p:sp>
    </p:spTree>
    <p:extLst>
      <p:ext uri="{BB962C8B-B14F-4D97-AF65-F5344CB8AC3E}">
        <p14:creationId xmlns:p14="http://schemas.microsoft.com/office/powerpoint/2010/main" val="176942023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Audio from MIDI</a:t>
            </a:r>
          </a:p>
        </p:txBody>
      </p:sp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E26883D0-A4E4-4805-A0E1-DF615FA1E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17FD6-7ED0-4C50-A8A9-9B208CF62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86538-2BD6-4AEB-A105-D7760DE04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AAE30-9803-4E7A-969D-3BD5424E2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361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0D1D-54E3-4E11-84D3-8D605EA2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1028" name="Picture 4" descr="https://cdn-images-1.medium.com/max/1600/1*EuSjHyyDRPAQUdKCKLTgIQ.png">
            <a:extLst>
              <a:ext uri="{FF2B5EF4-FFF2-40B4-BE49-F238E27FC236}">
                <a16:creationId xmlns:a16="http://schemas.microsoft.com/office/drawing/2014/main" id="{A7B4BCFF-D20C-43E7-B6F4-8277B090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932" y="1816072"/>
            <a:ext cx="64579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DA535719-C697-4051-9949-AD5016B26B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7" y="1877985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36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00/1*NQQiyYqJJj4PSYAeWvxutg.png">
            <a:extLst>
              <a:ext uri="{FF2B5EF4-FFF2-40B4-BE49-F238E27FC236}">
                <a16:creationId xmlns:a16="http://schemas.microsoft.com/office/drawing/2014/main" id="{1D8F5B04-A0E7-4472-A3B2-1E9D26AF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8" y="1764755"/>
            <a:ext cx="10741744" cy="47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-images-1.medium.com/max/1600/1*vbfPq-HvBCkAcZhiSTZybg.png">
            <a:extLst>
              <a:ext uri="{FF2B5EF4-FFF2-40B4-BE49-F238E27FC236}">
                <a16:creationId xmlns:a16="http://schemas.microsoft.com/office/drawing/2014/main" id="{2D183169-9D70-4F51-8E8A-F437961D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55" y="243707"/>
            <a:ext cx="5550925" cy="26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7199CF-4EB8-49D2-9469-B85232D96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244" y="771820"/>
            <a:ext cx="2978806" cy="19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59034" y="4189566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21439" y="254958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21439" y="3554069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55333" y="2134298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609951" y="3714081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24636" y="246675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609425" y="1906754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609673" y="3010889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69692" y="2428137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62622" y="2458949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37123" y="790993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AA22B-FB3C-42DE-A417-B3EED3D77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Deep convolutional GANs (DCGANs)</a:t>
            </a:r>
          </a:p>
          <a:p>
            <a:r>
              <a:rPr lang="en-US" dirty="0"/>
              <a:t>Wasserstein GANs (WGANs)</a:t>
            </a:r>
          </a:p>
        </p:txBody>
      </p:sp>
      <p:pic>
        <p:nvPicPr>
          <p:cNvPr id="3074" name="Picture 2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84F084D-62A7-4FA4-B024-12BC874DA7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399" y="4727152"/>
            <a:ext cx="1804005" cy="20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EE66F3B5-5F28-44FA-9BC1-CBA592496F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33" y="3843290"/>
            <a:ext cx="2456142" cy="2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Pencil">
            <a:extLst>
              <a:ext uri="{FF2B5EF4-FFF2-40B4-BE49-F238E27FC236}">
                <a16:creationId xmlns:a16="http://schemas.microsoft.com/office/drawing/2014/main" id="{073B8BC6-36D3-44E4-BB14-876341ECD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6300" y="2858933"/>
            <a:ext cx="914400" cy="914400"/>
          </a:xfrm>
          <a:prstGeom prst="rect">
            <a:avLst/>
          </a:prstGeom>
        </p:spPr>
      </p:pic>
      <p:pic>
        <p:nvPicPr>
          <p:cNvPr id="24" name="Graphic 23" descr="Magnifying glass">
            <a:extLst>
              <a:ext uri="{FF2B5EF4-FFF2-40B4-BE49-F238E27FC236}">
                <a16:creationId xmlns:a16="http://schemas.microsoft.com/office/drawing/2014/main" id="{9AC6F0CE-4FE4-4904-8A36-73586B1C2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8245" y="3085031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333DD-2560-4B4B-BA02-55BB8731A2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64" y="0"/>
            <a:ext cx="2797733" cy="18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059038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 from audio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431720" y="3079381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127719" y="2597676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20865B6-D781-4D94-85B9-3A161A62492D}"/>
              </a:ext>
            </a:extLst>
          </p:cNvPr>
          <p:cNvSpPr/>
          <p:nvPr/>
        </p:nvSpPr>
        <p:spPr>
          <a:xfrm>
            <a:off x="6425868" y="4865933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audio from spectrograms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67C180-BD6B-44DC-B9DC-5FD2FCA5BCF3}"/>
              </a:ext>
            </a:extLst>
          </p:cNvPr>
          <p:cNvGrpSpPr/>
          <p:nvPr/>
        </p:nvGrpSpPr>
        <p:grpSpPr>
          <a:xfrm rot="5400000">
            <a:off x="7151868" y="4371850"/>
            <a:ext cx="390639" cy="456974"/>
            <a:chOff x="2031118" y="1467892"/>
            <a:chExt cx="390639" cy="456974"/>
          </a:xfrm>
        </p:grpSpPr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B1219A7-8E5A-4509-853C-09B73B019FA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Right 4">
              <a:extLst>
                <a:ext uri="{FF2B5EF4-FFF2-40B4-BE49-F238E27FC236}">
                  <a16:creationId xmlns:a16="http://schemas.microsoft.com/office/drawing/2014/main" id="{C993812C-A985-4D10-8CB9-3BB96B73E72C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FA82F56-136E-4691-865E-7FDDBD052B48}"/>
              </a:ext>
            </a:extLst>
          </p:cNvPr>
          <p:cNvSpPr/>
          <p:nvPr/>
        </p:nvSpPr>
        <p:spPr>
          <a:xfrm>
            <a:off x="2558886" y="667215"/>
            <a:ext cx="1086092" cy="365760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Finished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3B6F4CB-F5CF-4394-9863-943F6B2F804C}"/>
              </a:ext>
            </a:extLst>
          </p:cNvPr>
          <p:cNvSpPr/>
          <p:nvPr/>
        </p:nvSpPr>
        <p:spPr>
          <a:xfrm>
            <a:off x="3955264" y="664810"/>
            <a:ext cx="1888135" cy="368165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Work in progress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08702-5306-4F74-AE55-5C6CB9F3DBE6}"/>
              </a:ext>
            </a:extLst>
          </p:cNvPr>
          <p:cNvSpPr txBox="1"/>
          <p:nvPr/>
        </p:nvSpPr>
        <p:spPr>
          <a:xfrm>
            <a:off x="1783904" y="639550"/>
            <a:ext cx="92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988151"/>
              </p:ext>
            </p:extLst>
          </p:nvPr>
        </p:nvGraphicFramePr>
        <p:xfrm>
          <a:off x="1224936" y="-17048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808146" y="2071522"/>
            <a:ext cx="182880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206414" y="2071523"/>
            <a:ext cx="182880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645615" y="2071522"/>
            <a:ext cx="182880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2076682" y="2071522"/>
            <a:ext cx="182880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58711" y="307392"/>
            <a:ext cx="3077968" cy="503657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85E16BE-5C82-4F4A-A426-79A03D77D3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0606" r="3965" b="14849"/>
          <a:stretch/>
        </p:blipFill>
        <p:spPr>
          <a:xfrm>
            <a:off x="1302882" y="2440366"/>
            <a:ext cx="1841065" cy="124992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8CAADFD-8DB4-48CD-8EDC-132DDF7BD8F1}"/>
              </a:ext>
            </a:extLst>
          </p:cNvPr>
          <p:cNvGrpSpPr/>
          <p:nvPr/>
        </p:nvGrpSpPr>
        <p:grpSpPr>
          <a:xfrm rot="5400000">
            <a:off x="2076682" y="3785862"/>
            <a:ext cx="182880" cy="456974"/>
            <a:chOff x="2031118" y="1467892"/>
            <a:chExt cx="390639" cy="456974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ED837DB-A4A5-4785-AF99-3A4A30A7598A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Arrow: Right 4">
              <a:extLst>
                <a:ext uri="{FF2B5EF4-FFF2-40B4-BE49-F238E27FC236}">
                  <a16:creationId xmlns:a16="http://schemas.microsoft.com/office/drawing/2014/main" id="{7805A5E7-D41B-44DF-B72A-C301A148BE12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pic>
        <p:nvPicPr>
          <p:cNvPr id="63" name="Picture 2" descr="Image result for tensorflow">
            <a:extLst>
              <a:ext uri="{FF2B5EF4-FFF2-40B4-BE49-F238E27FC236}">
                <a16:creationId xmlns:a16="http://schemas.microsoft.com/office/drawing/2014/main" id="{00AB194D-03CA-46BC-99D4-92597B2A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27" y="4284567"/>
            <a:ext cx="1666576" cy="17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omplexNumberArgand">
            <a:extLst>
              <a:ext uri="{FF2B5EF4-FFF2-40B4-BE49-F238E27FC236}">
                <a16:creationId xmlns:a16="http://schemas.microsoft.com/office/drawing/2014/main" id="{081B35AD-CC78-4148-B488-8634521E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79" y="2444061"/>
            <a:ext cx="1389336" cy="13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3657C25B-EE82-4BC0-B718-3714E88AF21C}"/>
              </a:ext>
            </a:extLst>
          </p:cNvPr>
          <p:cNvGrpSpPr/>
          <p:nvPr/>
        </p:nvGrpSpPr>
        <p:grpSpPr>
          <a:xfrm rot="5400000">
            <a:off x="4645615" y="3819030"/>
            <a:ext cx="182880" cy="456974"/>
            <a:chOff x="2031118" y="1467892"/>
            <a:chExt cx="390639" cy="456974"/>
          </a:xfrm>
        </p:grpSpPr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7A447831-2D78-4BC5-AD3E-531E2A8E5D6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Arrow: Right 4">
              <a:extLst>
                <a:ext uri="{FF2B5EF4-FFF2-40B4-BE49-F238E27FC236}">
                  <a16:creationId xmlns:a16="http://schemas.microsoft.com/office/drawing/2014/main" id="{FC8B08A6-A4D1-42E6-8EB0-883F16435B9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7A61E0F-F352-47BD-96BE-4EE3844839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8" t="8072" r="3705" b="13748"/>
          <a:stretch/>
        </p:blipFill>
        <p:spPr>
          <a:xfrm flipV="1">
            <a:off x="3945320" y="5123453"/>
            <a:ext cx="1562671" cy="96179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9AA2B67-22D1-4A90-BFAD-0E28E3CD9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4" t="8401" r="4635" b="13389"/>
          <a:stretch/>
        </p:blipFill>
        <p:spPr>
          <a:xfrm flipV="1">
            <a:off x="3945320" y="4206773"/>
            <a:ext cx="1562671" cy="9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53F335C9-D7E7-44C8-BEC6-436AE13B1682}"/>
                  </a:ext>
                </a:extLst>
              </p:cNvPr>
              <p:cNvSpPr/>
              <p:nvPr/>
            </p:nvSpPr>
            <p:spPr>
              <a:xfrm>
                <a:off x="6482999" y="2480266"/>
                <a:ext cx="1629709" cy="1323944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53F335C9-D7E7-44C8-BEC6-436AE13B1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99" y="2480266"/>
                <a:ext cx="1629709" cy="1323944"/>
              </a:xfrm>
              <a:prstGeom prst="flowChartAlternateProcess">
                <a:avLst/>
              </a:prstGeom>
              <a:blipFill>
                <a:blip r:embed="rId12"/>
                <a:stretch>
                  <a:fillRect t="-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8DF76F52-0BF2-421B-85DB-48E317AD08C9}"/>
              </a:ext>
            </a:extLst>
          </p:cNvPr>
          <p:cNvGrpSpPr/>
          <p:nvPr/>
        </p:nvGrpSpPr>
        <p:grpSpPr>
          <a:xfrm rot="5400000">
            <a:off x="7206413" y="3790831"/>
            <a:ext cx="182880" cy="456974"/>
            <a:chOff x="2031118" y="1467892"/>
            <a:chExt cx="390639" cy="456974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BE8368F8-353D-447F-A2C2-0F36DF2645AE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Arrow: Right 4">
              <a:extLst>
                <a:ext uri="{FF2B5EF4-FFF2-40B4-BE49-F238E27FC236}">
                  <a16:creationId xmlns:a16="http://schemas.microsoft.com/office/drawing/2014/main" id="{58087002-ED63-4247-972A-E3DE562971AE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pic>
        <p:nvPicPr>
          <p:cNvPr id="5" name="Graphic 4" descr="Voice">
            <a:extLst>
              <a:ext uri="{FF2B5EF4-FFF2-40B4-BE49-F238E27FC236}">
                <a16:creationId xmlns:a16="http://schemas.microsoft.com/office/drawing/2014/main" id="{74FEEEAB-AE7B-4F93-9E37-7AF70E06A7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0177" y="4179562"/>
            <a:ext cx="1866347" cy="186634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FBA5BE-79D9-4BFE-BB67-A2492245073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27954" r="62019" b="14935"/>
          <a:stretch/>
        </p:blipFill>
        <p:spPr>
          <a:xfrm>
            <a:off x="9324198" y="2478152"/>
            <a:ext cx="1150775" cy="1310816"/>
          </a:xfrm>
          <a:prstGeom prst="rect">
            <a:avLst/>
          </a:prstGeom>
        </p:spPr>
      </p:pic>
      <p:pic>
        <p:nvPicPr>
          <p:cNvPr id="2052" name="Picture 4" descr="Image result for tweaking icon">
            <a:extLst>
              <a:ext uri="{FF2B5EF4-FFF2-40B4-BE49-F238E27FC236}">
                <a16:creationId xmlns:a16="http://schemas.microsoft.com/office/drawing/2014/main" id="{078FB0A9-96FF-42DC-B22A-B54854F90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10" y="4166495"/>
            <a:ext cx="1916083" cy="19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BA8DBC31-88D8-4CC5-9ACC-3D397080C841}"/>
              </a:ext>
            </a:extLst>
          </p:cNvPr>
          <p:cNvGrpSpPr/>
          <p:nvPr/>
        </p:nvGrpSpPr>
        <p:grpSpPr>
          <a:xfrm rot="5400000">
            <a:off x="9808145" y="3791233"/>
            <a:ext cx="182880" cy="456974"/>
            <a:chOff x="2031118" y="1467892"/>
            <a:chExt cx="390639" cy="456974"/>
          </a:xfrm>
        </p:grpSpPr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751FA1C3-E081-4527-B3A1-675288CB609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Arrow: Right 4">
              <a:extLst>
                <a:ext uri="{FF2B5EF4-FFF2-40B4-BE49-F238E27FC236}">
                  <a16:creationId xmlns:a16="http://schemas.microsoft.com/office/drawing/2014/main" id="{F2BA29FA-710D-49E3-86F6-77FD82829F2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F7F00B-1D71-4378-902E-E66116B77AED}"/>
              </a:ext>
            </a:extLst>
          </p:cNvPr>
          <p:cNvSpPr txBox="1"/>
          <p:nvPr/>
        </p:nvSpPr>
        <p:spPr>
          <a:xfrm>
            <a:off x="1224936" y="6503982"/>
            <a:ext cx="25876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tensorflow.org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90BED6B-84AE-448A-A80B-201DB79DC9D7}"/>
              </a:ext>
            </a:extLst>
          </p:cNvPr>
          <p:cNvSpPr txBox="1"/>
          <p:nvPr/>
        </p:nvSpPr>
        <p:spPr>
          <a:xfrm>
            <a:off x="3273356" y="6449765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84A663-D131-4DBA-B3F2-349C2B13801C}"/>
              </a:ext>
            </a:extLst>
          </p:cNvPr>
          <p:cNvSpPr txBox="1"/>
          <p:nvPr/>
        </p:nvSpPr>
        <p:spPr>
          <a:xfrm>
            <a:off x="6380177" y="6532005"/>
            <a:ext cx="25876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Microsoft icons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530E99-8EFE-497D-8794-7276CB6CE81A}"/>
              </a:ext>
            </a:extLst>
          </p:cNvPr>
          <p:cNvSpPr txBox="1"/>
          <p:nvPr/>
        </p:nvSpPr>
        <p:spPr>
          <a:xfrm>
            <a:off x="8899010" y="6380871"/>
            <a:ext cx="258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Microsoft icons and http://www.iconarchive.com/show/seo-icons-by-designbolts/Campaign-Tweaking-icon.html</a:t>
            </a:r>
          </a:p>
        </p:txBody>
      </p:sp>
    </p:spTree>
    <p:extLst>
      <p:ext uri="{BB962C8B-B14F-4D97-AF65-F5344CB8AC3E}">
        <p14:creationId xmlns:p14="http://schemas.microsoft.com/office/powerpoint/2010/main" val="65458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A7A7838-9EFC-4F26-8BC7-1DC4F2D1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8" y="2420339"/>
            <a:ext cx="4823477" cy="3246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04FD0-3C04-4E76-B0DD-62937EA48DC9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4110397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1C43-E391-4128-B3B8-4597902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WaveGAN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2B0ECE-A222-4C41-B398-617A9E04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25621"/>
            <a:ext cx="6189346" cy="754591"/>
          </a:xfrm>
        </p:spPr>
        <p:txBody>
          <a:bodyPr>
            <a:normAutofit/>
          </a:bodyPr>
          <a:lstStyle/>
          <a:p>
            <a:r>
              <a:rPr lang="es-ES" sz="2400" dirty="0" err="1"/>
              <a:t>Donahue</a:t>
            </a:r>
            <a:r>
              <a:rPr lang="es-ES" sz="2400" dirty="0"/>
              <a:t>, </a:t>
            </a:r>
            <a:r>
              <a:rPr lang="es-ES" sz="2400" dirty="0" err="1"/>
              <a:t>McAuley</a:t>
            </a:r>
            <a:r>
              <a:rPr lang="es-ES" sz="2400" dirty="0"/>
              <a:t>, &amp; </a:t>
            </a:r>
            <a:r>
              <a:rPr lang="es-ES" sz="2400" dirty="0" err="1"/>
              <a:t>Puckette</a:t>
            </a:r>
            <a:r>
              <a:rPr lang="es-ES" sz="2400" dirty="0"/>
              <a:t>, (2018).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CEC99-49E8-4917-B42E-D148226E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134998"/>
            <a:ext cx="11391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0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1C43-E391-4128-B3B8-4597902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2B0ECE-A222-4C41-B398-617A9E04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18" y="3517253"/>
            <a:ext cx="2919743" cy="754591"/>
          </a:xfrm>
        </p:spPr>
        <p:txBody>
          <a:bodyPr>
            <a:normAutofit/>
          </a:bodyPr>
          <a:lstStyle/>
          <a:p>
            <a:r>
              <a:rPr lang="en-US" sz="2400" dirty="0"/>
              <a:t>Engel et al. (2017)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14FB9-2EC3-4368-94C3-A62EF76D3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86"/>
          <a:stretch/>
        </p:blipFill>
        <p:spPr>
          <a:xfrm>
            <a:off x="4017023" y="1845734"/>
            <a:ext cx="6704940" cy="44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1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3D72-8044-4A3E-9BD5-993E2A34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 scale</a:t>
            </a:r>
          </a:p>
        </p:txBody>
      </p:sp>
      <p:pic>
        <p:nvPicPr>
          <p:cNvPr id="2050" name="Picture 2" descr="https://upload.wikimedia.org/wikipedia/commons/thumb/a/aa/Mel-Hz_plot.svg/450px-Mel-Hz_plot.svg.png">
            <a:extLst>
              <a:ext uri="{FF2B5EF4-FFF2-40B4-BE49-F238E27FC236}">
                <a16:creationId xmlns:a16="http://schemas.microsoft.com/office/drawing/2014/main" id="{5ED67193-FB66-4AF1-A9B7-2EC2CB95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5" y="1737360"/>
            <a:ext cx="7110368" cy="45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vertones_Demo">
            <a:hlinkClick r:id="" action="ppaction://media"/>
            <a:extLst>
              <a:ext uri="{FF2B5EF4-FFF2-40B4-BE49-F238E27FC236}">
                <a16:creationId xmlns:a16="http://schemas.microsoft.com/office/drawing/2014/main" id="{688B8247-8AE8-4E28-967D-AD41683AB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4851" y="3236422"/>
            <a:ext cx="1341120" cy="1341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6D2B7-6906-4251-802D-FC0A828AA12D}"/>
              </a:ext>
            </a:extLst>
          </p:cNvPr>
          <p:cNvSpPr txBox="1"/>
          <p:nvPr/>
        </p:nvSpPr>
        <p:spPr>
          <a:xfrm>
            <a:off x="1676400" y="6052278"/>
            <a:ext cx="236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Wikipedia, File:Mel-Hz </a:t>
            </a:r>
            <a:r>
              <a:rPr lang="en-US" sz="800" dirty="0" err="1"/>
              <a:t>plot.svg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A5F94-F9F3-446C-8226-104A8166F73D}"/>
              </a:ext>
            </a:extLst>
          </p:cNvPr>
          <p:cNvSpPr txBox="1"/>
          <p:nvPr/>
        </p:nvSpPr>
        <p:spPr>
          <a:xfrm>
            <a:off x="8642573" y="6046737"/>
            <a:ext cx="236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Wikipedia, Raoul NK, Overtones Demo.ogg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6482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5C43-0CD4-4251-BA5A-197D1B07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 scale</a:t>
            </a:r>
          </a:p>
        </p:txBody>
      </p:sp>
      <p:pic>
        <p:nvPicPr>
          <p:cNvPr id="3074" name="Picture 2" descr="Mel-Log-Linear Spectrogram annotated.png">
            <a:extLst>
              <a:ext uri="{FF2B5EF4-FFF2-40B4-BE49-F238E27FC236}">
                <a16:creationId xmlns:a16="http://schemas.microsoft.com/office/drawing/2014/main" id="{6A234269-13A3-4228-AF70-E7098147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DFD"/>
              </a:clrFrom>
              <a:clrTo>
                <a:srgbClr val="FF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35" y="1914653"/>
            <a:ext cx="7025640" cy="40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2A2AA-3CAF-4980-BAC7-32C555A99AE3}"/>
              </a:ext>
            </a:extLst>
          </p:cNvPr>
          <p:cNvSpPr txBox="1"/>
          <p:nvPr/>
        </p:nvSpPr>
        <p:spPr>
          <a:xfrm>
            <a:off x="958735" y="6030227"/>
            <a:ext cx="60128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the Audacity team, https://manual.audacityteam.org/man/spectrogram_view.html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130FE7-6FA8-42F8-B486-64121FCC4B8C}"/>
                  </a:ext>
                </a:extLst>
              </p:cNvPr>
              <p:cNvSpPr txBox="1"/>
              <p:nvPr/>
            </p:nvSpPr>
            <p:spPr>
              <a:xfrm>
                <a:off x="8229668" y="3447926"/>
                <a:ext cx="3606180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=2595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700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130FE7-6FA8-42F8-B486-64121FCC4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68" y="3447926"/>
                <a:ext cx="3606180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598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F4B-A086-4EE6-A69B-3CCF76F5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GANSynth</a:t>
            </a:r>
            <a:endParaRPr lang="en-US" dirty="0"/>
          </a:p>
        </p:txBody>
      </p:sp>
      <p:pic>
        <p:nvPicPr>
          <p:cNvPr id="4098" name="Picture 2" descr="https://magenta.tensorflow.org/assets/gansynth/comparison.png">
            <a:extLst>
              <a:ext uri="{FF2B5EF4-FFF2-40B4-BE49-F238E27FC236}">
                <a16:creationId xmlns:a16="http://schemas.microsoft.com/office/drawing/2014/main" id="{02C7C0BF-D851-4BDF-B5A1-F7C22F6B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2232087"/>
            <a:ext cx="10850880" cy="35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00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 and generation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Caption generation</a:t>
            </a:r>
          </a:p>
          <a:p>
            <a:r>
              <a:rPr lang="en-US" dirty="0"/>
              <a:t>Generalization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3B38F57E-9148-41ED-BF58-4AAD05D25CB4}"/>
              </a:ext>
            </a:extLst>
          </p:cNvPr>
          <p:cNvGrpSpPr/>
          <p:nvPr/>
        </p:nvGrpSpPr>
        <p:grpSpPr>
          <a:xfrm>
            <a:off x="-5400182" y="383216"/>
            <a:ext cx="6531498" cy="4279392"/>
            <a:chOff x="5116921" y="1206176"/>
            <a:chExt cx="6531498" cy="427939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2A847D2-DE99-428C-81F2-E0E8DFC768A1}"/>
                </a:ext>
              </a:extLst>
            </p:cNvPr>
            <p:cNvSpPr/>
            <p:nvPr/>
          </p:nvSpPr>
          <p:spPr>
            <a:xfrm>
              <a:off x="5137891" y="1206176"/>
              <a:ext cx="6510528" cy="4279392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8000">
                  <a:schemeClr val="accent1">
                    <a:lumMod val="60000"/>
                    <a:lumOff val="40000"/>
                  </a:schemeClr>
                </a:gs>
                <a:gs pos="100000">
                  <a:schemeClr val="bg2"/>
                </a:gs>
                <a:gs pos="88496">
                  <a:schemeClr val="accent6"/>
                </a:gs>
                <a:gs pos="71681">
                  <a:schemeClr val="accent1">
                    <a:lumMod val="75000"/>
                  </a:schemeClr>
                </a:gs>
                <a:gs pos="53982">
                  <a:srgbClr val="0070C0"/>
                </a:gs>
                <a:gs pos="38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0D88E69-3F2E-4C3B-9A58-89FF2FEB557D}"/>
                </a:ext>
              </a:extLst>
            </p:cNvPr>
            <p:cNvGrpSpPr/>
            <p:nvPr/>
          </p:nvGrpSpPr>
          <p:grpSpPr>
            <a:xfrm>
              <a:off x="5116921" y="1206176"/>
              <a:ext cx="6509299" cy="4279300"/>
              <a:chOff x="5116921" y="1206176"/>
              <a:chExt cx="6509299" cy="42793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8BE0EF-125B-4497-A23A-2191B332D867}"/>
                  </a:ext>
                </a:extLst>
              </p:cNvPr>
              <p:cNvSpPr/>
              <p:nvPr/>
            </p:nvSpPr>
            <p:spPr>
              <a:xfrm>
                <a:off x="5116921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070898C-ABF9-4C06-A273-0782DD893DF3}"/>
                  </a:ext>
                </a:extLst>
              </p:cNvPr>
              <p:cNvSpPr/>
              <p:nvPr/>
            </p:nvSpPr>
            <p:spPr>
              <a:xfrm>
                <a:off x="5475377" y="1206178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5D3C6C0-24E5-4DCA-9B84-DEFFC6763E3B}"/>
                  </a:ext>
                </a:extLst>
              </p:cNvPr>
              <p:cNvSpPr/>
              <p:nvPr/>
            </p:nvSpPr>
            <p:spPr>
              <a:xfrm>
                <a:off x="5848192" y="1206177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AC8C86A-294E-4052-96C6-0D2F4C6CD841}"/>
                  </a:ext>
                </a:extLst>
              </p:cNvPr>
              <p:cNvSpPr/>
              <p:nvPr/>
            </p:nvSpPr>
            <p:spPr>
              <a:xfrm>
                <a:off x="6213609" y="1206180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1E89B4-666B-4E43-A9A6-FC91A7E84D6C}"/>
                  </a:ext>
                </a:extLst>
              </p:cNvPr>
              <p:cNvSpPr/>
              <p:nvPr/>
            </p:nvSpPr>
            <p:spPr>
              <a:xfrm>
                <a:off x="6572065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CA533-3099-4E92-9D2B-34E8078DD42B}"/>
                  </a:ext>
                </a:extLst>
              </p:cNvPr>
              <p:cNvSpPr/>
              <p:nvPr/>
            </p:nvSpPr>
            <p:spPr>
              <a:xfrm>
                <a:off x="6930521" y="1206176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D436B2-BAC6-46BD-9863-3A480D6028E4}"/>
                  </a:ext>
                </a:extLst>
              </p:cNvPr>
              <p:cNvSpPr/>
              <p:nvPr/>
            </p:nvSpPr>
            <p:spPr>
              <a:xfrm>
                <a:off x="7296467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A78948-0A06-48EF-8909-1B748113E4CD}"/>
                  </a:ext>
                </a:extLst>
              </p:cNvPr>
              <p:cNvSpPr/>
              <p:nvPr/>
            </p:nvSpPr>
            <p:spPr>
              <a:xfrm>
                <a:off x="7654923" y="1206178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B91CAE9-4075-444B-9447-201CF710C956}"/>
                  </a:ext>
                </a:extLst>
              </p:cNvPr>
              <p:cNvSpPr/>
              <p:nvPr/>
            </p:nvSpPr>
            <p:spPr>
              <a:xfrm>
                <a:off x="8027738" y="1206177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8736FE2-86E9-466F-B06C-21DC1692EECE}"/>
                  </a:ext>
                </a:extLst>
              </p:cNvPr>
              <p:cNvSpPr/>
              <p:nvPr/>
            </p:nvSpPr>
            <p:spPr>
              <a:xfrm>
                <a:off x="8393155" y="1206180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E112717-6BF5-47DF-80B8-9EBDE907363A}"/>
                  </a:ext>
                </a:extLst>
              </p:cNvPr>
              <p:cNvSpPr/>
              <p:nvPr/>
            </p:nvSpPr>
            <p:spPr>
              <a:xfrm>
                <a:off x="8751611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36E4F80-46AB-4B17-AEA0-7E2F4F8B9B6E}"/>
                  </a:ext>
                </a:extLst>
              </p:cNvPr>
              <p:cNvSpPr/>
              <p:nvPr/>
            </p:nvSpPr>
            <p:spPr>
              <a:xfrm>
                <a:off x="9110067" y="1206176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49997D-15C0-4D7F-8C0A-A43D861CCFC1}"/>
                  </a:ext>
                </a:extLst>
              </p:cNvPr>
              <p:cNvSpPr/>
              <p:nvPr/>
            </p:nvSpPr>
            <p:spPr>
              <a:xfrm>
                <a:off x="9468523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4B2DF5-D213-4CEB-BFB3-C5A5040974C5}"/>
                  </a:ext>
                </a:extLst>
              </p:cNvPr>
              <p:cNvSpPr/>
              <p:nvPr/>
            </p:nvSpPr>
            <p:spPr>
              <a:xfrm>
                <a:off x="9826979" y="1206178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482963-E234-4CCB-A2B3-F8FD832C6DBE}"/>
                  </a:ext>
                </a:extLst>
              </p:cNvPr>
              <p:cNvSpPr/>
              <p:nvPr/>
            </p:nvSpPr>
            <p:spPr>
              <a:xfrm>
                <a:off x="10185435" y="1206177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56FFDFD-564B-4898-8B1D-45271BA0C7EE}"/>
                  </a:ext>
                </a:extLst>
              </p:cNvPr>
              <p:cNvSpPr/>
              <p:nvPr/>
            </p:nvSpPr>
            <p:spPr>
              <a:xfrm>
                <a:off x="10550852" y="1206180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67BD5A1-34A2-400E-897D-DBABF62E357F}"/>
                  </a:ext>
                </a:extLst>
              </p:cNvPr>
              <p:cNvSpPr/>
              <p:nvPr/>
            </p:nvSpPr>
            <p:spPr>
              <a:xfrm>
                <a:off x="10909308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CA5FABE-81BE-44F5-ABB5-41C525D37C81}"/>
                  </a:ext>
                </a:extLst>
              </p:cNvPr>
              <p:cNvSpPr/>
              <p:nvPr/>
            </p:nvSpPr>
            <p:spPr>
              <a:xfrm>
                <a:off x="11267764" y="1206176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640488-4DC3-40FC-91F6-91A89E00B2F5}"/>
              </a:ext>
            </a:extLst>
          </p:cNvPr>
          <p:cNvGrpSpPr/>
          <p:nvPr/>
        </p:nvGrpSpPr>
        <p:grpSpPr>
          <a:xfrm>
            <a:off x="2572101" y="2035457"/>
            <a:ext cx="6522999" cy="4340355"/>
            <a:chOff x="2572101" y="2035457"/>
            <a:chExt cx="6522999" cy="43403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9C0467-2AFA-4C3E-B6E1-5EB0C97795EF}"/>
                </a:ext>
              </a:extLst>
            </p:cNvPr>
            <p:cNvSpPr/>
            <p:nvPr/>
          </p:nvSpPr>
          <p:spPr>
            <a:xfrm>
              <a:off x="2572101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CF5ADDD-949D-4389-BC5B-DA38317C69BF}"/>
                </a:ext>
              </a:extLst>
            </p:cNvPr>
            <p:cNvSpPr/>
            <p:nvPr/>
          </p:nvSpPr>
          <p:spPr>
            <a:xfrm>
              <a:off x="2930557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59F56F-870E-4F8D-A6DA-6C3AFFEC3EF0}"/>
                </a:ext>
              </a:extLst>
            </p:cNvPr>
            <p:cNvSpPr/>
            <p:nvPr/>
          </p:nvSpPr>
          <p:spPr>
            <a:xfrm>
              <a:off x="3303372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E7ADE7C-7B03-4D7B-B885-E8170F251F20}"/>
                </a:ext>
              </a:extLst>
            </p:cNvPr>
            <p:cNvSpPr/>
            <p:nvPr/>
          </p:nvSpPr>
          <p:spPr>
            <a:xfrm>
              <a:off x="3668789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135393-64D9-4415-A68D-5310D79BD825}"/>
                </a:ext>
              </a:extLst>
            </p:cNvPr>
            <p:cNvSpPr/>
            <p:nvPr/>
          </p:nvSpPr>
          <p:spPr>
            <a:xfrm>
              <a:off x="4027245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FA5C23-B2A3-4A2C-94EF-70CDD6F0A612}"/>
                </a:ext>
              </a:extLst>
            </p:cNvPr>
            <p:cNvSpPr/>
            <p:nvPr/>
          </p:nvSpPr>
          <p:spPr>
            <a:xfrm>
              <a:off x="4385701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FED941-D04B-46C6-BF11-21E949E8C77F}"/>
                </a:ext>
              </a:extLst>
            </p:cNvPr>
            <p:cNvSpPr/>
            <p:nvPr/>
          </p:nvSpPr>
          <p:spPr>
            <a:xfrm>
              <a:off x="4751647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A08BDF-9FBF-45BB-A91B-CBFCFBB1C014}"/>
                </a:ext>
              </a:extLst>
            </p:cNvPr>
            <p:cNvSpPr/>
            <p:nvPr/>
          </p:nvSpPr>
          <p:spPr>
            <a:xfrm>
              <a:off x="5110103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266321-BD8C-4D4E-8191-7A7432D552C0}"/>
                </a:ext>
              </a:extLst>
            </p:cNvPr>
            <p:cNvSpPr/>
            <p:nvPr/>
          </p:nvSpPr>
          <p:spPr>
            <a:xfrm>
              <a:off x="5482918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90BAA5-C48B-4806-BF08-C879B9C4DEAA}"/>
                </a:ext>
              </a:extLst>
            </p:cNvPr>
            <p:cNvSpPr/>
            <p:nvPr/>
          </p:nvSpPr>
          <p:spPr>
            <a:xfrm>
              <a:off x="5848335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610F7B6-993E-4423-A492-B32E2D49FF51}"/>
                </a:ext>
              </a:extLst>
            </p:cNvPr>
            <p:cNvSpPr/>
            <p:nvPr/>
          </p:nvSpPr>
          <p:spPr>
            <a:xfrm>
              <a:off x="6206791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F28068-6509-4BC2-B5F9-0815D38523B5}"/>
                </a:ext>
              </a:extLst>
            </p:cNvPr>
            <p:cNvSpPr/>
            <p:nvPr/>
          </p:nvSpPr>
          <p:spPr>
            <a:xfrm>
              <a:off x="6565247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F6D4B-DA48-4D96-86C1-4A0E25F8AA8F}"/>
                </a:ext>
              </a:extLst>
            </p:cNvPr>
            <p:cNvSpPr/>
            <p:nvPr/>
          </p:nvSpPr>
          <p:spPr>
            <a:xfrm>
              <a:off x="6923703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1A78DD-3CAC-420F-A87F-483E0987BBCA}"/>
                </a:ext>
              </a:extLst>
            </p:cNvPr>
            <p:cNvSpPr/>
            <p:nvPr/>
          </p:nvSpPr>
          <p:spPr>
            <a:xfrm>
              <a:off x="7282159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EDAEFE-D1FE-4FF0-AF13-B54268083FEE}"/>
                </a:ext>
              </a:extLst>
            </p:cNvPr>
            <p:cNvSpPr/>
            <p:nvPr/>
          </p:nvSpPr>
          <p:spPr>
            <a:xfrm>
              <a:off x="7640615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CFCE92-875E-4839-90DB-2233EC87239C}"/>
                </a:ext>
              </a:extLst>
            </p:cNvPr>
            <p:cNvSpPr/>
            <p:nvPr/>
          </p:nvSpPr>
          <p:spPr>
            <a:xfrm>
              <a:off x="8006032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D21DC8F-F511-4C7E-80CE-FB998AB03012}"/>
                </a:ext>
              </a:extLst>
            </p:cNvPr>
            <p:cNvSpPr/>
            <p:nvPr/>
          </p:nvSpPr>
          <p:spPr>
            <a:xfrm>
              <a:off x="8364488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3DEAE8-5C4A-4DC2-BF84-5F397C1128B1}"/>
                </a:ext>
              </a:extLst>
            </p:cNvPr>
            <p:cNvSpPr/>
            <p:nvPr/>
          </p:nvSpPr>
          <p:spPr>
            <a:xfrm>
              <a:off x="8722944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49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5F2428-993C-4B8E-8A19-A1AB005F3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t="72632" r="11333" b="11153"/>
          <a:stretch/>
        </p:blipFill>
        <p:spPr>
          <a:xfrm>
            <a:off x="885825" y="2511930"/>
            <a:ext cx="4314826" cy="757237"/>
          </a:xfrm>
          <a:prstGeom prst="rect">
            <a:avLst/>
          </a:prstGeom>
          <a:gradFill flip="none" rotWithShape="1">
            <a:gsLst>
              <a:gs pos="21000">
                <a:srgbClr val="FAF6F4"/>
              </a:gs>
              <a:gs pos="15000">
                <a:schemeClr val="tx1"/>
              </a:gs>
              <a:gs pos="82000">
                <a:schemeClr val="accent3">
                  <a:lumMod val="5000"/>
                  <a:lumOff val="95000"/>
                </a:schemeClr>
              </a:gs>
              <a:gs pos="88000">
                <a:schemeClr val="tx1"/>
              </a:gs>
            </a:gsLst>
            <a:lin ang="0" scaled="1"/>
            <a:tileRect/>
          </a:gradFill>
        </p:spPr>
      </p:pic>
      <p:sp>
        <p:nvSpPr>
          <p:cNvPr id="3" name="Plus Sign 2">
            <a:extLst>
              <a:ext uri="{FF2B5EF4-FFF2-40B4-BE49-F238E27FC236}">
                <a16:creationId xmlns:a16="http://schemas.microsoft.com/office/drawing/2014/main" id="{17AB790B-A63C-49E6-A564-0E1F0C53DB99}"/>
              </a:ext>
            </a:extLst>
          </p:cNvPr>
          <p:cNvSpPr/>
          <p:nvPr/>
        </p:nvSpPr>
        <p:spPr>
          <a:xfrm>
            <a:off x="2586038" y="3586537"/>
            <a:ext cx="914400" cy="914400"/>
          </a:xfrm>
          <a:prstGeom prst="mathPlus">
            <a:avLst>
              <a:gd name="adj1" fmla="val 110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9C93E-3E50-4616-9812-0680E89BFAE8}"/>
              </a:ext>
            </a:extLst>
          </p:cNvPr>
          <p:cNvCxnSpPr/>
          <p:nvPr/>
        </p:nvCxnSpPr>
        <p:spPr>
          <a:xfrm>
            <a:off x="1657350" y="2071688"/>
            <a:ext cx="0" cy="1514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41CD49-AD01-4B8B-B0A0-CFA24A6FCE9B}"/>
              </a:ext>
            </a:extLst>
          </p:cNvPr>
          <p:cNvCxnSpPr/>
          <p:nvPr/>
        </p:nvCxnSpPr>
        <p:spPr>
          <a:xfrm>
            <a:off x="4510088" y="2071687"/>
            <a:ext cx="0" cy="1514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93DC8-1393-41E2-8F45-7B9BAE32ED61}"/>
                  </a:ext>
                </a:extLst>
              </p:cNvPr>
              <p:cNvSpPr txBox="1"/>
              <p:nvPr/>
            </p:nvSpPr>
            <p:spPr>
              <a:xfrm>
                <a:off x="2703016" y="4672013"/>
                <a:ext cx="68044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93DC8-1393-41E2-8F45-7B9BAE32E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16" y="4672013"/>
                <a:ext cx="68044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ComplexNumberArgand">
            <a:extLst>
              <a:ext uri="{FF2B5EF4-FFF2-40B4-BE49-F238E27FC236}">
                <a16:creationId xmlns:a16="http://schemas.microsoft.com/office/drawing/2014/main" id="{BA289067-46F6-4035-B803-4CF7B511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6" y="2100636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EDFC6-C364-4E79-AA73-F476CF7F8D26}"/>
              </a:ext>
            </a:extLst>
          </p:cNvPr>
          <p:cNvSpPr txBox="1"/>
          <p:nvPr/>
        </p:nvSpPr>
        <p:spPr>
          <a:xfrm>
            <a:off x="7481888" y="5687676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</p:spTree>
    <p:extLst>
      <p:ext uri="{BB962C8B-B14F-4D97-AF65-F5344CB8AC3E}">
        <p14:creationId xmlns:p14="http://schemas.microsoft.com/office/powerpoint/2010/main" val="293120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omplexNumberArgand">
            <a:extLst>
              <a:ext uri="{FF2B5EF4-FFF2-40B4-BE49-F238E27FC236}">
                <a16:creationId xmlns:a16="http://schemas.microsoft.com/office/drawing/2014/main" id="{49D45CD1-49AD-4DD1-803C-FD25E397C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9" y="1491297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B36D54-5073-414C-968B-B63BD1F9258F}"/>
              </a:ext>
            </a:extLst>
          </p:cNvPr>
          <p:cNvSpPr txBox="1"/>
          <p:nvPr/>
        </p:nvSpPr>
        <p:spPr>
          <a:xfrm>
            <a:off x="739461" y="5078337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  <p:pic>
        <p:nvPicPr>
          <p:cNvPr id="4" name="Picture 3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19" y="1619884"/>
            <a:ext cx="8824956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A2C9E-36F3-AE47-AB1D-66D137C64DEB}"/>
              </a:ext>
            </a:extLst>
          </p:cNvPr>
          <p:cNvCxnSpPr/>
          <p:nvPr/>
        </p:nvCxnSpPr>
        <p:spPr>
          <a:xfrm>
            <a:off x="8886819" y="2173224"/>
            <a:ext cx="0" cy="12754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A3AB3-B6EA-3A48-AE74-6A7FD2132344}"/>
              </a:ext>
            </a:extLst>
          </p:cNvPr>
          <p:cNvCxnSpPr/>
          <p:nvPr/>
        </p:nvCxnSpPr>
        <p:spPr>
          <a:xfrm>
            <a:off x="7405548" y="1745934"/>
            <a:ext cx="148127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/>
              <p:nvPr/>
            </p:nvSpPr>
            <p:spPr>
              <a:xfrm>
                <a:off x="7147630" y="1278174"/>
                <a:ext cx="19971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Phase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30" y="1278174"/>
                <a:ext cx="1997105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/>
              <p:nvPr/>
            </p:nvSpPr>
            <p:spPr>
              <a:xfrm>
                <a:off x="7958057" y="3448684"/>
                <a:ext cx="1857523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Magnitude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57" y="3448684"/>
                <a:ext cx="1857523" cy="851772"/>
              </a:xfrm>
              <a:prstGeom prst="rect">
                <a:avLst/>
              </a:prstGeom>
              <a:blipFill>
                <a:blip r:embed="rId6"/>
                <a:stretch>
                  <a:fillRect t="-5755" b="-16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22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67385ACC-18D3-4D0E-9249-17776354B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r="8099"/>
          <a:stretch/>
        </p:blipFill>
        <p:spPr>
          <a:xfrm>
            <a:off x="4139719" y="639635"/>
            <a:ext cx="7233131" cy="3657600"/>
          </a:xfrm>
          <a:prstGeom prst="rect">
            <a:avLst/>
          </a:prstGeom>
        </p:spPr>
      </p:pic>
      <p:pic>
        <p:nvPicPr>
          <p:cNvPr id="4" name="Picture 3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-781" r="62831" b="781"/>
          <a:stretch/>
        </p:blipFill>
        <p:spPr>
          <a:xfrm>
            <a:off x="4139720" y="616129"/>
            <a:ext cx="2403955" cy="3657600"/>
          </a:xfrm>
          <a:prstGeom prst="rect">
            <a:avLst/>
          </a:prstGeom>
        </p:spPr>
      </p:pic>
      <p:pic>
        <p:nvPicPr>
          <p:cNvPr id="13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D68FB579-F03D-F443-A4E2-BEBD7FA53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1631" y="5242717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C4F79-DC11-114A-965D-3E8A7F35C08F}"/>
              </a:ext>
            </a:extLst>
          </p:cNvPr>
          <p:cNvSpPr txBox="1"/>
          <p:nvPr/>
        </p:nvSpPr>
        <p:spPr>
          <a:xfrm>
            <a:off x="6062295" y="4111551"/>
            <a:ext cx="214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Audio reconstructed without phases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CF0ED-1E1D-2146-9018-EA6347978CA9}"/>
              </a:ext>
            </a:extLst>
          </p:cNvPr>
          <p:cNvSpPr txBox="1"/>
          <p:nvPr/>
        </p:nvSpPr>
        <p:spPr>
          <a:xfrm>
            <a:off x="3696605" y="4873048"/>
            <a:ext cx="214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audio</a:t>
            </a:r>
          </a:p>
        </p:txBody>
      </p:sp>
      <p:pic>
        <p:nvPicPr>
          <p:cNvPr id="17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1D741E55-03C8-4026-B512-0A77E96E3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15208" y="5244006"/>
            <a:ext cx="812800" cy="812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B7DEE1-C533-49E1-AA60-311C54445110}"/>
              </a:ext>
            </a:extLst>
          </p:cNvPr>
          <p:cNvSpPr txBox="1"/>
          <p:nvPr/>
        </p:nvSpPr>
        <p:spPr>
          <a:xfrm>
            <a:off x="8408179" y="4109250"/>
            <a:ext cx="214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Audio reconstructed with phases</a:t>
            </a:r>
          </a:p>
        </p:txBody>
      </p:sp>
      <p:pic>
        <p:nvPicPr>
          <p:cNvPr id="3" name="no-phases-reed">
            <a:hlinkClick r:id="" action="ppaction://media"/>
            <a:extLst>
              <a:ext uri="{FF2B5EF4-FFF2-40B4-BE49-F238E27FC236}">
                <a16:creationId xmlns:a16="http://schemas.microsoft.com/office/drawing/2014/main" id="{CC4FCD93-0ECF-4B38-B2DB-DE090EB72F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41872" y="5242717"/>
            <a:ext cx="813816" cy="813816"/>
          </a:xfrm>
          <a:prstGeom prst="rect">
            <a:avLst/>
          </a:prstGeom>
        </p:spPr>
      </p:pic>
      <p:pic>
        <p:nvPicPr>
          <p:cNvPr id="1026" name="Picture 2" descr="ComplexNumberArgand">
            <a:extLst>
              <a:ext uri="{FF2B5EF4-FFF2-40B4-BE49-F238E27FC236}">
                <a16:creationId xmlns:a16="http://schemas.microsoft.com/office/drawing/2014/main" id="{8F9AB562-4134-454D-8A69-78EC1B66B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" y="1619884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D8014B79-5DDB-4B12-85FE-DA203959E5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6" t="-781" r="40463" b="781"/>
          <a:stretch/>
        </p:blipFill>
        <p:spPr>
          <a:xfrm>
            <a:off x="6543674" y="616129"/>
            <a:ext cx="2257425" cy="3657600"/>
          </a:xfrm>
          <a:prstGeom prst="rect">
            <a:avLst/>
          </a:prstGeom>
        </p:spPr>
      </p:pic>
      <p:pic>
        <p:nvPicPr>
          <p:cNvPr id="19" name="Picture 18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B81115-D4D9-41D3-A4FB-5618FE376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-781" r="32052" b="781"/>
          <a:stretch/>
        </p:blipFill>
        <p:spPr>
          <a:xfrm>
            <a:off x="8801099" y="616129"/>
            <a:ext cx="1950352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DDBBC3-1EA3-43C9-8BB0-AE75EF03A5A3}"/>
              </a:ext>
            </a:extLst>
          </p:cNvPr>
          <p:cNvCxnSpPr>
            <a:cxnSpLocks/>
          </p:cNvCxnSpPr>
          <p:nvPr/>
        </p:nvCxnSpPr>
        <p:spPr>
          <a:xfrm>
            <a:off x="6543675" y="2473505"/>
            <a:ext cx="0" cy="71260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EE9414-ADA6-4BD7-BCF9-2F2D25044F53}"/>
              </a:ext>
            </a:extLst>
          </p:cNvPr>
          <p:cNvCxnSpPr>
            <a:cxnSpLocks/>
          </p:cNvCxnSpPr>
          <p:nvPr/>
        </p:nvCxnSpPr>
        <p:spPr>
          <a:xfrm>
            <a:off x="8801099" y="1231738"/>
            <a:ext cx="0" cy="22585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28AD44-8F0B-4AB3-8E74-F80F4A936E04}"/>
              </a:ext>
            </a:extLst>
          </p:cNvPr>
          <p:cNvSpPr txBox="1"/>
          <p:nvPr/>
        </p:nvSpPr>
        <p:spPr>
          <a:xfrm>
            <a:off x="497181" y="5206924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667B80-AD01-48ED-A503-38F0B8BDE606}"/>
              </a:ext>
            </a:extLst>
          </p:cNvPr>
          <p:cNvSpPr txBox="1"/>
          <p:nvPr/>
        </p:nvSpPr>
        <p:spPr>
          <a:xfrm>
            <a:off x="4996969" y="608253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103601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Spectrograms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5CA0-1D93-4B49-B9CD-2E077CDF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3129925"/>
            <a:ext cx="463942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54A3F-391E-43DB-9789-25D000625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0"/>
            <a:ext cx="4639428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B8BF-A8F5-4C4C-91AE-C3088819B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7" y="2293374"/>
            <a:ext cx="4800600" cy="3200400"/>
          </a:xfrm>
          <a:prstGeom prst="rect">
            <a:avLst/>
          </a:prstGeom>
        </p:spPr>
      </p:pic>
      <p:pic>
        <p:nvPicPr>
          <p:cNvPr id="12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4F699E1C-DCE0-435E-855C-EABEF471D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4133" y="952266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D05365-6501-4784-8C64-20866B76D7D7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A8DC16-40D4-476C-8D30-AF6AC6E425D1}"/>
              </a:ext>
            </a:extLst>
          </p:cNvPr>
          <p:cNvGrpSpPr/>
          <p:nvPr/>
        </p:nvGrpSpPr>
        <p:grpSpPr>
          <a:xfrm>
            <a:off x="1535560" y="2544479"/>
            <a:ext cx="3858768" cy="2493223"/>
            <a:chOff x="2572101" y="2035457"/>
            <a:chExt cx="6522999" cy="43403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2DD855-F8C1-4D7E-A070-0F8EAC8EA784}"/>
                </a:ext>
              </a:extLst>
            </p:cNvPr>
            <p:cNvSpPr/>
            <p:nvPr/>
          </p:nvSpPr>
          <p:spPr>
            <a:xfrm>
              <a:off x="2572101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642F80-76F0-4F7A-9950-4C0172111586}"/>
                </a:ext>
              </a:extLst>
            </p:cNvPr>
            <p:cNvSpPr/>
            <p:nvPr/>
          </p:nvSpPr>
          <p:spPr>
            <a:xfrm>
              <a:off x="2930557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3C12D1-B428-4A15-BA22-ABCF5FFFBE97}"/>
                </a:ext>
              </a:extLst>
            </p:cNvPr>
            <p:cNvSpPr/>
            <p:nvPr/>
          </p:nvSpPr>
          <p:spPr>
            <a:xfrm>
              <a:off x="3303372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9BB805-586E-4ED0-9C93-9B7B3EE7342C}"/>
                </a:ext>
              </a:extLst>
            </p:cNvPr>
            <p:cNvSpPr/>
            <p:nvPr/>
          </p:nvSpPr>
          <p:spPr>
            <a:xfrm>
              <a:off x="3668789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800F08-1F2C-48E8-986E-E6600234AD8E}"/>
                </a:ext>
              </a:extLst>
            </p:cNvPr>
            <p:cNvSpPr/>
            <p:nvPr/>
          </p:nvSpPr>
          <p:spPr>
            <a:xfrm>
              <a:off x="4027245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695A0-AD64-405B-924A-27E1A8E97A90}"/>
                </a:ext>
              </a:extLst>
            </p:cNvPr>
            <p:cNvSpPr/>
            <p:nvPr/>
          </p:nvSpPr>
          <p:spPr>
            <a:xfrm>
              <a:off x="4385701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985B54-8091-4E1A-9EC2-70175AFF1EF9}"/>
                </a:ext>
              </a:extLst>
            </p:cNvPr>
            <p:cNvSpPr/>
            <p:nvPr/>
          </p:nvSpPr>
          <p:spPr>
            <a:xfrm>
              <a:off x="4751647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D5D8EE-77CF-4D90-B44D-5FA81E43DBCC}"/>
                </a:ext>
              </a:extLst>
            </p:cNvPr>
            <p:cNvSpPr/>
            <p:nvPr/>
          </p:nvSpPr>
          <p:spPr>
            <a:xfrm>
              <a:off x="5110103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6ABA222-06B0-4C87-8310-596A64D34ED5}"/>
                </a:ext>
              </a:extLst>
            </p:cNvPr>
            <p:cNvSpPr/>
            <p:nvPr/>
          </p:nvSpPr>
          <p:spPr>
            <a:xfrm>
              <a:off x="5482918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C7FFC5-644A-4FDB-9442-DA49D70A71F9}"/>
                </a:ext>
              </a:extLst>
            </p:cNvPr>
            <p:cNvSpPr/>
            <p:nvPr/>
          </p:nvSpPr>
          <p:spPr>
            <a:xfrm>
              <a:off x="5848335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15C2E8-7F37-4729-B891-4BA4A926D882}"/>
                </a:ext>
              </a:extLst>
            </p:cNvPr>
            <p:cNvSpPr/>
            <p:nvPr/>
          </p:nvSpPr>
          <p:spPr>
            <a:xfrm>
              <a:off x="6206791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31D84A-C710-44B2-A50C-47D0A352C2A2}"/>
                </a:ext>
              </a:extLst>
            </p:cNvPr>
            <p:cNvSpPr/>
            <p:nvPr/>
          </p:nvSpPr>
          <p:spPr>
            <a:xfrm>
              <a:off x="6565247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B8813A-396B-4438-9FE3-43F41F865081}"/>
                </a:ext>
              </a:extLst>
            </p:cNvPr>
            <p:cNvSpPr/>
            <p:nvPr/>
          </p:nvSpPr>
          <p:spPr>
            <a:xfrm>
              <a:off x="6923703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9AD4DC-3D5E-4DD8-A84C-5934F2A61F25}"/>
                </a:ext>
              </a:extLst>
            </p:cNvPr>
            <p:cNvSpPr/>
            <p:nvPr/>
          </p:nvSpPr>
          <p:spPr>
            <a:xfrm>
              <a:off x="7282159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BDD6EB-E73A-41D7-8838-00CC65F00282}"/>
                </a:ext>
              </a:extLst>
            </p:cNvPr>
            <p:cNvSpPr/>
            <p:nvPr/>
          </p:nvSpPr>
          <p:spPr>
            <a:xfrm>
              <a:off x="7640615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EB29BA-9528-4D8D-8CFE-5B539078D046}"/>
                </a:ext>
              </a:extLst>
            </p:cNvPr>
            <p:cNvSpPr/>
            <p:nvPr/>
          </p:nvSpPr>
          <p:spPr>
            <a:xfrm>
              <a:off x="8006032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90BCEB9-DEE5-4BDD-9801-428C20F105A8}"/>
                </a:ext>
              </a:extLst>
            </p:cNvPr>
            <p:cNvSpPr/>
            <p:nvPr/>
          </p:nvSpPr>
          <p:spPr>
            <a:xfrm>
              <a:off x="8364488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5CD9DB5-F769-4390-92BD-FA3C4F343AEB}"/>
                </a:ext>
              </a:extLst>
            </p:cNvPr>
            <p:cNvSpPr/>
            <p:nvPr/>
          </p:nvSpPr>
          <p:spPr>
            <a:xfrm>
              <a:off x="8722944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3387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58" y="1901876"/>
            <a:ext cx="3200400" cy="2286000"/>
          </a:xfrm>
        </p:spPr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84E160-A586-49FB-AB4F-42EDE3ADE501}"/>
              </a:ext>
            </a:extLst>
          </p:cNvPr>
          <p:cNvGrpSpPr/>
          <p:nvPr/>
        </p:nvGrpSpPr>
        <p:grpSpPr>
          <a:xfrm>
            <a:off x="4557001" y="946904"/>
            <a:ext cx="7497963" cy="4664085"/>
            <a:chOff x="4537605" y="1151951"/>
            <a:chExt cx="7497963" cy="4664085"/>
          </a:xfrm>
        </p:grpSpPr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F052B9FA-985D-4F4A-B2B4-A52EA786EB37}"/>
                </a:ext>
              </a:extLst>
            </p:cNvPr>
            <p:cNvSpPr/>
            <p:nvPr/>
          </p:nvSpPr>
          <p:spPr>
            <a:xfrm>
              <a:off x="4537605" y="5074469"/>
              <a:ext cx="2103120" cy="435341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Latent 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43CF5201-FA6A-4C84-8097-D56CC5D1313F}"/>
                    </a:ext>
                  </a:extLst>
                </p:cNvPr>
                <p:cNvSpPr/>
                <p:nvPr/>
              </p:nvSpPr>
              <p:spPr>
                <a:xfrm>
                  <a:off x="8583000" y="2567575"/>
                  <a:ext cx="2029968" cy="1828800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Discriminator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43CF5201-FA6A-4C84-8097-D56CC5D131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000" y="2567575"/>
                  <a:ext cx="2029968" cy="1828800"/>
                </a:xfrm>
                <a:prstGeom prst="flowChartAlternateProcess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A3CAD22-8A7D-4F18-A5FF-5486AAE9B3FC}"/>
                </a:ext>
              </a:extLst>
            </p:cNvPr>
            <p:cNvSpPr/>
            <p:nvPr/>
          </p:nvSpPr>
          <p:spPr>
            <a:xfrm>
              <a:off x="6804160" y="1151951"/>
              <a:ext cx="1811162" cy="1364974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Generated picture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F674B88F-B24A-45C5-8C44-CA2DE4069DD7}"/>
                </a:ext>
              </a:extLst>
            </p:cNvPr>
            <p:cNvSpPr/>
            <p:nvPr/>
          </p:nvSpPr>
          <p:spPr>
            <a:xfrm>
              <a:off x="6804160" y="4451062"/>
              <a:ext cx="1811162" cy="1364974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Training picture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A81600-6C36-45B7-921F-02A4ED35CB69}"/>
                </a:ext>
              </a:extLst>
            </p:cNvPr>
            <p:cNvSpPr txBox="1"/>
            <p:nvPr/>
          </p:nvSpPr>
          <p:spPr>
            <a:xfrm rot="10800000" flipV="1">
              <a:off x="11053730" y="2880701"/>
              <a:ext cx="98183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Real or fake?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31295E3-BBA6-4DBE-94AD-71CCA6BDFA94}"/>
                </a:ext>
              </a:extLst>
            </p:cNvPr>
            <p:cNvSpPr/>
            <p:nvPr/>
          </p:nvSpPr>
          <p:spPr>
            <a:xfrm rot="16200000">
              <a:off x="5381842" y="4629464"/>
              <a:ext cx="410816" cy="25841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20B8E97-F514-44D6-9809-2898864D015B}"/>
                </a:ext>
              </a:extLst>
            </p:cNvPr>
            <p:cNvSpPr/>
            <p:nvPr/>
          </p:nvSpPr>
          <p:spPr>
            <a:xfrm rot="5400000">
              <a:off x="7381316" y="2791657"/>
              <a:ext cx="640575" cy="25842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E19A11E-12C4-4B1C-ADE0-FB0A45AA8052}"/>
                </a:ext>
              </a:extLst>
            </p:cNvPr>
            <p:cNvSpPr/>
            <p:nvPr/>
          </p:nvSpPr>
          <p:spPr>
            <a:xfrm rot="16200000">
              <a:off x="7381564" y="3895792"/>
              <a:ext cx="640080" cy="25842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8C1004-DE87-4E2A-A6C6-8FFDA17D8763}"/>
                </a:ext>
              </a:extLst>
            </p:cNvPr>
            <p:cNvSpPr/>
            <p:nvPr/>
          </p:nvSpPr>
          <p:spPr>
            <a:xfrm>
              <a:off x="7541583" y="3313040"/>
              <a:ext cx="320040" cy="3200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F4DD099D-4F10-4E04-90DC-E9D120739465}"/>
                </a:ext>
              </a:extLst>
            </p:cNvPr>
            <p:cNvSpPr/>
            <p:nvPr/>
          </p:nvSpPr>
          <p:spPr>
            <a:xfrm>
              <a:off x="7964994" y="3343852"/>
              <a:ext cx="558248" cy="2892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Bent 20">
              <a:extLst>
                <a:ext uri="{FF2B5EF4-FFF2-40B4-BE49-F238E27FC236}">
                  <a16:creationId xmlns:a16="http://schemas.microsoft.com/office/drawing/2014/main" id="{43B93B3E-E2FA-49FF-853D-567856788B2F}"/>
                </a:ext>
              </a:extLst>
            </p:cNvPr>
            <p:cNvSpPr/>
            <p:nvPr/>
          </p:nvSpPr>
          <p:spPr>
            <a:xfrm>
              <a:off x="5509014" y="1675896"/>
              <a:ext cx="1278022" cy="874642"/>
            </a:xfrm>
            <a:prstGeom prst="bentArrow">
              <a:avLst>
                <a:gd name="adj1" fmla="val 15209"/>
                <a:gd name="adj2" fmla="val 16064"/>
                <a:gd name="adj3" fmla="val 13889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Magnifying glass">
              <a:extLst>
                <a:ext uri="{FF2B5EF4-FFF2-40B4-BE49-F238E27FC236}">
                  <a16:creationId xmlns:a16="http://schemas.microsoft.com/office/drawing/2014/main" id="{3464C0AC-C739-40A3-9BCF-4B1A899D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70193" y="3887844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Flowchart: Alternate Process 24">
                  <a:extLst>
                    <a:ext uri="{FF2B5EF4-FFF2-40B4-BE49-F238E27FC236}">
                      <a16:creationId xmlns:a16="http://schemas.microsoft.com/office/drawing/2014/main" id="{42C60ABA-88C1-4BCD-ADD3-EAD61CA27AE6}"/>
                    </a:ext>
                  </a:extLst>
                </p:cNvPr>
                <p:cNvSpPr/>
                <p:nvPr/>
              </p:nvSpPr>
              <p:spPr>
                <a:xfrm>
                  <a:off x="4715768" y="2623439"/>
                  <a:ext cx="1737360" cy="1828800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Generator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25" name="Flowchart: Alternate Process 24">
                  <a:extLst>
                    <a:ext uri="{FF2B5EF4-FFF2-40B4-BE49-F238E27FC236}">
                      <a16:creationId xmlns:a16="http://schemas.microsoft.com/office/drawing/2014/main" id="{42C60ABA-88C1-4BCD-ADD3-EAD61CA2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768" y="2623439"/>
                  <a:ext cx="1737360" cy="1828800"/>
                </a:xfrm>
                <a:prstGeom prst="flowChartAlternate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Graphic 25" descr="Pencil">
              <a:extLst>
                <a:ext uri="{FF2B5EF4-FFF2-40B4-BE49-F238E27FC236}">
                  <a16:creationId xmlns:a16="http://schemas.microsoft.com/office/drawing/2014/main" id="{783120BA-4EAD-47FA-A191-2E209B876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05389" y="3745013"/>
              <a:ext cx="914400" cy="914400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742749D6-221E-46B6-9673-DB07ACD568A1}"/>
                </a:ext>
              </a:extLst>
            </p:cNvPr>
            <p:cNvSpPr/>
            <p:nvPr/>
          </p:nvSpPr>
          <p:spPr>
            <a:xfrm>
              <a:off x="10754858" y="3313040"/>
              <a:ext cx="400616" cy="32004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19842</TotalTime>
  <Words>2286</Words>
  <Application>Microsoft Office PowerPoint</Application>
  <PresentationFormat>Widescreen</PresentationFormat>
  <Paragraphs>341</Paragraphs>
  <Slides>46</Slides>
  <Notes>31</Notes>
  <HiddenSlides>1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Retrospect</vt:lpstr>
      <vt:lpstr>Synthesizing realistic audio using generative adversarial networks</vt:lpstr>
      <vt:lpstr>PowerPoint Presentation</vt:lpstr>
      <vt:lpstr>Audio</vt:lpstr>
      <vt:lpstr>Fast Fourier transform</vt:lpstr>
      <vt:lpstr>Fast Fourier transform</vt:lpstr>
      <vt:lpstr>PowerPoint Presentation</vt:lpstr>
      <vt:lpstr>PowerPoint Presentation</vt:lpstr>
      <vt:lpstr>PowerPoint Presentation</vt:lpstr>
      <vt:lpstr>Generative adversarial network (GAN)</vt:lpstr>
      <vt:lpstr>Walking the latent space</vt:lpstr>
      <vt:lpstr>GANSynth</vt:lpstr>
      <vt:lpstr>GANSynth</vt:lpstr>
      <vt:lpstr>New Idea</vt:lpstr>
      <vt:lpstr>New Idea</vt:lpstr>
      <vt:lpstr>Reconstructing latent space</vt:lpstr>
      <vt:lpstr>New Idea</vt:lpstr>
      <vt:lpstr>Progress</vt:lpstr>
      <vt:lpstr>Progressive GAN</vt:lpstr>
      <vt:lpstr>References</vt:lpstr>
      <vt:lpstr>References (cont.)</vt:lpstr>
      <vt:lpstr>Progress</vt:lpstr>
      <vt:lpstr>Progress</vt:lpstr>
      <vt:lpstr>Media references</vt:lpstr>
      <vt:lpstr>Things to fix (from 1st quarter, now outdated</vt:lpstr>
      <vt:lpstr>Raw audio</vt:lpstr>
      <vt:lpstr>MIDI files</vt:lpstr>
      <vt:lpstr>Fourier transform</vt:lpstr>
      <vt:lpstr>Neural networks (NNs)</vt:lpstr>
      <vt:lpstr>Neural networks (NNs)</vt:lpstr>
      <vt:lpstr>Generative models</vt:lpstr>
      <vt:lpstr>Generative adversarial network (GAN)</vt:lpstr>
      <vt:lpstr>Variational autoencoder (VAE)</vt:lpstr>
      <vt:lpstr>PowerPoint Presentation</vt:lpstr>
      <vt:lpstr>PowerPoint Presentation</vt:lpstr>
      <vt:lpstr>Convolutional Neural Networks (CNNs)</vt:lpstr>
      <vt:lpstr>PowerPoint Presentation</vt:lpstr>
      <vt:lpstr>Generative adversarial network (GAN)</vt:lpstr>
      <vt:lpstr>PowerPoint Presentation</vt:lpstr>
      <vt:lpstr>PowerPoint Presentation</vt:lpstr>
      <vt:lpstr>WaveGAN</vt:lpstr>
      <vt:lpstr>WaveNet</vt:lpstr>
      <vt:lpstr>Mel scale</vt:lpstr>
      <vt:lpstr>Mel scale</vt:lpstr>
      <vt:lpstr>GANSynth</vt:lpstr>
      <vt:lpstr>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157</cp:revision>
  <dcterms:created xsi:type="dcterms:W3CDTF">2018-10-16T14:09:09Z</dcterms:created>
  <dcterms:modified xsi:type="dcterms:W3CDTF">2019-05-08T13:27:49Z</dcterms:modified>
</cp:coreProperties>
</file>